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77" r:id="rId3"/>
    <p:sldId id="450" r:id="rId4"/>
    <p:sldId id="451" r:id="rId5"/>
    <p:sldId id="454" r:id="rId6"/>
    <p:sldId id="455" r:id="rId7"/>
    <p:sldId id="456" r:id="rId8"/>
    <p:sldId id="459" r:id="rId9"/>
    <p:sldId id="460" r:id="rId10"/>
    <p:sldId id="464" r:id="rId11"/>
    <p:sldId id="465" r:id="rId12"/>
    <p:sldId id="466" r:id="rId13"/>
    <p:sldId id="467" r:id="rId14"/>
    <p:sldId id="462" r:id="rId15"/>
    <p:sldId id="468" r:id="rId16"/>
    <p:sldId id="488" r:id="rId17"/>
    <p:sldId id="490" r:id="rId18"/>
    <p:sldId id="469" r:id="rId19"/>
    <p:sldId id="470" r:id="rId20"/>
    <p:sldId id="489" r:id="rId21"/>
    <p:sldId id="471" r:id="rId22"/>
    <p:sldId id="472" r:id="rId23"/>
    <p:sldId id="473" r:id="rId24"/>
    <p:sldId id="474" r:id="rId25"/>
    <p:sldId id="475" r:id="rId26"/>
    <p:sldId id="476" r:id="rId27"/>
    <p:sldId id="477" r:id="rId28"/>
    <p:sldId id="478" r:id="rId29"/>
    <p:sldId id="479" r:id="rId30"/>
    <p:sldId id="480" r:id="rId31"/>
    <p:sldId id="481" r:id="rId32"/>
    <p:sldId id="482" r:id="rId33"/>
    <p:sldId id="483" r:id="rId34"/>
    <p:sldId id="484" r:id="rId35"/>
    <p:sldId id="486" r:id="rId36"/>
    <p:sldId id="485" r:id="rId37"/>
    <p:sldId id="491" r:id="rId38"/>
    <p:sldId id="487" r:id="rId39"/>
    <p:sldId id="503" r:id="rId40"/>
    <p:sldId id="492" r:id="rId41"/>
    <p:sldId id="493" r:id="rId42"/>
    <p:sldId id="494" r:id="rId43"/>
    <p:sldId id="495" r:id="rId44"/>
    <p:sldId id="496" r:id="rId45"/>
    <p:sldId id="497" r:id="rId46"/>
    <p:sldId id="498" r:id="rId47"/>
    <p:sldId id="499" r:id="rId48"/>
    <p:sldId id="500" r:id="rId49"/>
    <p:sldId id="501" r:id="rId50"/>
    <p:sldId id="502" r:id="rId51"/>
    <p:sldId id="504" r:id="rId52"/>
    <p:sldId id="505" r:id="rId53"/>
    <p:sldId id="506" r:id="rId54"/>
    <p:sldId id="508" r:id="rId55"/>
    <p:sldId id="507" r:id="rId56"/>
    <p:sldId id="509" r:id="rId57"/>
    <p:sldId id="510" r:id="rId5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91" autoAdjust="0"/>
    <p:restoredTop sz="94660"/>
  </p:normalViewPr>
  <p:slideViewPr>
    <p:cSldViewPr snapToGrid="0">
      <p:cViewPr varScale="1">
        <p:scale>
          <a:sx n="76" d="100"/>
          <a:sy n="76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4 Havo.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368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1263" y="156411"/>
            <a:ext cx="8792739" cy="1773989"/>
          </a:xfrm>
        </p:spPr>
        <p:txBody>
          <a:bodyPr/>
          <a:lstStyle/>
          <a:p>
            <a:r>
              <a:rPr lang="nl-NL" dirty="0" smtClean="0"/>
              <a:t>Hoe werkt het bij collectieve verzekeringen?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81263" y="1251285"/>
            <a:ext cx="8792739" cy="4790078"/>
          </a:xfrm>
        </p:spPr>
        <p:txBody>
          <a:bodyPr>
            <a:noAutofit/>
          </a:bodyPr>
          <a:lstStyle/>
          <a:p>
            <a:r>
              <a:rPr lang="nl-NL" sz="2300" dirty="0" smtClean="0"/>
              <a:t>Je kan niet kiezen of je deze afsluit = verplicht.</a:t>
            </a:r>
          </a:p>
          <a:p>
            <a:r>
              <a:rPr lang="nl-NL" sz="2300" dirty="0" smtClean="0"/>
              <a:t>Dus zowel goede als slechte risico’s zullen zich verzekeren.</a:t>
            </a:r>
          </a:p>
          <a:p>
            <a:r>
              <a:rPr lang="nl-NL" sz="2300" dirty="0" smtClean="0"/>
              <a:t>De goede risico’s zullen meer betalen dan dat ze van de verzekering krijgen</a:t>
            </a:r>
          </a:p>
          <a:p>
            <a:r>
              <a:rPr lang="nl-NL" sz="2300" dirty="0" smtClean="0"/>
              <a:t>De slechte risico’s zullen meer betaald krijgen dan dat ze de verzekering betalen.</a:t>
            </a:r>
          </a:p>
          <a:p>
            <a:r>
              <a:rPr lang="nl-NL" sz="2300" dirty="0" err="1" smtClean="0"/>
              <a:t>Cq</a:t>
            </a:r>
            <a:r>
              <a:rPr lang="nl-NL" sz="2300" dirty="0" smtClean="0"/>
              <a:t> de goede betalen voor de slechte risico’s.</a:t>
            </a:r>
          </a:p>
          <a:p>
            <a:r>
              <a:rPr lang="nl-NL" sz="2300" dirty="0" smtClean="0"/>
              <a:t>Groot gedeelte van het geld wat de overheid nodig heeft, wordt verkregen uit belasting.</a:t>
            </a:r>
          </a:p>
          <a:p>
            <a:r>
              <a:rPr lang="nl-NL" sz="2300" dirty="0" smtClean="0"/>
              <a:t>Alleen als je werkt betaal je belasting.</a:t>
            </a:r>
          </a:p>
          <a:p>
            <a:r>
              <a:rPr lang="nl-NL" sz="2300" dirty="0" smtClean="0"/>
              <a:t>Dus de werkende betalen ook voor de niet werkende, dit noemen we solidariteit, de sterkste schouders dragen de zwaarste lasten.</a:t>
            </a:r>
          </a:p>
        </p:txBody>
      </p:sp>
    </p:spTree>
    <p:extLst>
      <p:ext uri="{BB962C8B-B14F-4D97-AF65-F5344CB8AC3E}">
        <p14:creationId xmlns:p14="http://schemas.microsoft.com/office/powerpoint/2010/main" val="334445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7.4 de koopkracht van het huishoudinkomen.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48558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7.4.1 het consumentenprijsindexcijfer.</a:t>
            </a:r>
          </a:p>
          <a:p>
            <a:endParaRPr lang="nl-NL" sz="2500" dirty="0"/>
          </a:p>
          <a:p>
            <a:r>
              <a:rPr lang="nl-NL" sz="2500" dirty="0" smtClean="0"/>
              <a:t>We willen weten hoeveel mensen kunnen kopen met hun inkomen.</a:t>
            </a:r>
          </a:p>
          <a:p>
            <a:r>
              <a:rPr lang="nl-NL" sz="2500" dirty="0" smtClean="0"/>
              <a:t>Dat is van 2 zaken afhankelijk:</a:t>
            </a:r>
          </a:p>
          <a:p>
            <a:r>
              <a:rPr lang="nl-NL" sz="2500" dirty="0" smtClean="0"/>
              <a:t>Hoeveel inkomen mensen verdienen.</a:t>
            </a:r>
          </a:p>
          <a:p>
            <a:r>
              <a:rPr lang="nl-NL" sz="2500" dirty="0" smtClean="0"/>
              <a:t>Hoeveel de spullen die ze willen kopen kosten.</a:t>
            </a:r>
          </a:p>
        </p:txBody>
      </p:sp>
    </p:spTree>
    <p:extLst>
      <p:ext uri="{BB962C8B-B14F-4D97-AF65-F5344CB8AC3E}">
        <p14:creationId xmlns:p14="http://schemas.microsoft.com/office/powerpoint/2010/main" val="373113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situatie: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82052" y="1323475"/>
            <a:ext cx="8491949" cy="4717888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gaan 10% meer verdienen dit jaar, de schoenen die ik wilde kopen worden 10% duurder. Kan ik meer of minder spullen kopen dit jaar?</a:t>
            </a:r>
          </a:p>
          <a:p>
            <a:r>
              <a:rPr lang="nl-NL" sz="2500" dirty="0" smtClean="0"/>
              <a:t>Geen idee!</a:t>
            </a:r>
          </a:p>
          <a:p>
            <a:r>
              <a:rPr lang="nl-NL" sz="2500" dirty="0" smtClean="0"/>
              <a:t>We kunnen evenveel schoenen kopen als vorige jaar (tenslotte me inkomen is net zoveel gestegen als de prijs van schoenen)</a:t>
            </a:r>
          </a:p>
          <a:p>
            <a:r>
              <a:rPr lang="nl-NL" sz="2500" dirty="0" smtClean="0"/>
              <a:t>Maar hoeveel de andere producten zijn gestegen of gedaald in prijs weet ik niet</a:t>
            </a:r>
          </a:p>
          <a:p>
            <a:r>
              <a:rPr lang="nl-NL" sz="2500" dirty="0" smtClean="0"/>
              <a:t>Het </a:t>
            </a:r>
            <a:r>
              <a:rPr lang="nl-NL" sz="2500" b="1" dirty="0" smtClean="0"/>
              <a:t>consumentenprijsindex </a:t>
            </a:r>
            <a:r>
              <a:rPr lang="nl-NL" sz="2500" dirty="0" smtClean="0"/>
              <a:t>geeft de prijsontwikkeling van alle spullen die we kopen weer.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58672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berekenen we het CPI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6883" y="1251284"/>
            <a:ext cx="9926053" cy="5606715"/>
          </a:xfrm>
        </p:spPr>
        <p:txBody>
          <a:bodyPr>
            <a:normAutofit fontScale="85000" lnSpcReduction="10000"/>
          </a:bodyPr>
          <a:lstStyle/>
          <a:p>
            <a:r>
              <a:rPr lang="nl-NL" sz="2500" dirty="0" smtClean="0"/>
              <a:t>Stel, we kopen alleen water en eten.</a:t>
            </a:r>
          </a:p>
          <a:p>
            <a:r>
              <a:rPr lang="nl-NL" sz="2500" dirty="0" smtClean="0"/>
              <a:t>25% van ons inkomen gaat naar water.</a:t>
            </a:r>
          </a:p>
          <a:p>
            <a:r>
              <a:rPr lang="nl-NL" sz="2500" dirty="0" smtClean="0"/>
              <a:t>75% van ons inkomen gaat naar eten.</a:t>
            </a:r>
          </a:p>
          <a:p>
            <a:r>
              <a:rPr lang="nl-NL" sz="2500" dirty="0" smtClean="0"/>
              <a:t>Water wordt 5% duurder, eten wordt 10% duurder.</a:t>
            </a:r>
          </a:p>
          <a:p>
            <a:r>
              <a:rPr lang="nl-NL" sz="2500" dirty="0" smtClean="0"/>
              <a:t>Hoe berekenen we het CPI?</a:t>
            </a:r>
          </a:p>
          <a:p>
            <a:r>
              <a:rPr lang="nl-NL" sz="2500" dirty="0" smtClean="0"/>
              <a:t>Formule som van (wegingsfactor * indexcijfer) /(totaal van wegingsfactoren)</a:t>
            </a:r>
          </a:p>
          <a:p>
            <a:r>
              <a:rPr lang="nl-NL" sz="2500" dirty="0" smtClean="0"/>
              <a:t>In dit geval (25 * 105) + (75 * 110) = 10875 / (25 + 75 = 100) = 108,75</a:t>
            </a:r>
          </a:p>
          <a:p>
            <a:r>
              <a:rPr lang="nl-NL" sz="2500" dirty="0" smtClean="0"/>
              <a:t>Hoe komen we aan de indexcijfers?</a:t>
            </a:r>
          </a:p>
          <a:p>
            <a:r>
              <a:rPr lang="nl-NL" sz="2500" dirty="0" smtClean="0"/>
              <a:t>Een stijging van 5% maakt indexcijfer 105, een stijging van 10% maakt indexcijfer 110. een daling van 5% maakt indexcijfer 95 ect.</a:t>
            </a:r>
          </a:p>
          <a:p>
            <a:r>
              <a:rPr lang="nl-NL" sz="2500" dirty="0" smtClean="0"/>
              <a:t>Wat geeft een indexcijfer weer? Een stijging of daling </a:t>
            </a:r>
            <a:r>
              <a:rPr lang="nl-NL" sz="2500" dirty="0" err="1" smtClean="0"/>
              <a:t>t.o.v</a:t>
            </a:r>
            <a:r>
              <a:rPr lang="nl-NL" sz="2500" dirty="0" smtClean="0"/>
              <a:t> het basisjaar.</a:t>
            </a:r>
          </a:p>
          <a:p>
            <a:r>
              <a:rPr lang="nl-NL" sz="2500" dirty="0" smtClean="0"/>
              <a:t>Dus indexcijfer 107 betekend: het is met 7% gestegen </a:t>
            </a:r>
            <a:r>
              <a:rPr lang="nl-NL" sz="2500" dirty="0" err="1" smtClean="0"/>
              <a:t>t.o.v</a:t>
            </a:r>
            <a:r>
              <a:rPr lang="nl-NL" sz="2500" dirty="0" smtClean="0"/>
              <a:t> het basisjaar</a:t>
            </a:r>
          </a:p>
          <a:p>
            <a:r>
              <a:rPr lang="nl-NL" sz="2500" dirty="0" smtClean="0"/>
              <a:t>Indexcijfer 99 betekend: het is met 1% gedaald </a:t>
            </a:r>
            <a:r>
              <a:rPr lang="nl-NL" sz="2500" dirty="0" err="1" smtClean="0"/>
              <a:t>t.o.v</a:t>
            </a:r>
            <a:r>
              <a:rPr lang="nl-NL" sz="2500" dirty="0" smtClean="0"/>
              <a:t> het basisjaar.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08564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585603" cy="1320800"/>
          </a:xfrm>
        </p:spPr>
        <p:txBody>
          <a:bodyPr/>
          <a:lstStyle/>
          <a:p>
            <a:r>
              <a:rPr lang="nl-NL" dirty="0" smtClean="0"/>
              <a:t>Lees 7.4.1 het consumentenprijsindexcijfer.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Maak opdracht 7.5 t/m 7.7</a:t>
            </a:r>
          </a:p>
          <a:p>
            <a:r>
              <a:rPr lang="nl-NL" sz="2500" dirty="0" smtClean="0"/>
              <a:t>12 minuten de tijd. </a:t>
            </a:r>
          </a:p>
          <a:p>
            <a:r>
              <a:rPr lang="nl-NL" sz="2500" dirty="0" smtClean="0"/>
              <a:t>Eerder klaar? </a:t>
            </a:r>
          </a:p>
          <a:p>
            <a:r>
              <a:rPr lang="nl-NL" sz="2500" dirty="0" smtClean="0"/>
              <a:t>Tot en met 7.10 maken.</a:t>
            </a:r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374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4935"/>
          <a:stretch/>
        </p:blipFill>
        <p:spPr>
          <a:xfrm>
            <a:off x="0" y="130970"/>
            <a:ext cx="12192000" cy="11276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7172"/>
          <a:stretch/>
        </p:blipFill>
        <p:spPr>
          <a:xfrm>
            <a:off x="0" y="130970"/>
            <a:ext cx="12192000" cy="202055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4426"/>
          <a:stretch/>
        </p:blipFill>
        <p:spPr>
          <a:xfrm>
            <a:off x="0" y="130970"/>
            <a:ext cx="12192000" cy="275207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970"/>
            <a:ext cx="12192000" cy="32160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56029"/>
            <a:ext cx="12192000" cy="904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97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4850"/>
          <a:stretch/>
        </p:blipFill>
        <p:spPr>
          <a:xfrm>
            <a:off x="0" y="-1"/>
            <a:ext cx="12192000" cy="54864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1317"/>
          <a:stretch/>
        </p:blipFill>
        <p:spPr>
          <a:xfrm>
            <a:off x="0" y="-1"/>
            <a:ext cx="12192000" cy="128016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218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566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Indexcijfers met elkaar vergelijken.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183341"/>
            <a:ext cx="8596668" cy="4858021"/>
          </a:xfrm>
        </p:spPr>
        <p:txBody>
          <a:bodyPr>
            <a:noAutofit/>
          </a:bodyPr>
          <a:lstStyle/>
          <a:p>
            <a:r>
              <a:rPr lang="nl-NL" sz="2500" dirty="0" smtClean="0"/>
              <a:t>Stel 2010 = basisjaar = indexcijfer 100</a:t>
            </a:r>
          </a:p>
          <a:p>
            <a:r>
              <a:rPr lang="nl-NL" sz="2500" dirty="0" smtClean="0"/>
              <a:t>Stel 2011 = indexcijfer 105</a:t>
            </a:r>
          </a:p>
          <a:p>
            <a:r>
              <a:rPr lang="nl-NL" sz="2500" dirty="0" smtClean="0"/>
              <a:t>Stel 2012 = indexcijfer 110</a:t>
            </a:r>
          </a:p>
          <a:p>
            <a:r>
              <a:rPr lang="nl-NL" sz="2500" dirty="0" smtClean="0"/>
              <a:t>Dan kunnen we zeggen in 2011 </a:t>
            </a:r>
            <a:r>
              <a:rPr lang="nl-NL" sz="2500" dirty="0" err="1" smtClean="0"/>
              <a:t>t.o.v</a:t>
            </a:r>
            <a:r>
              <a:rPr lang="nl-NL" sz="2500" dirty="0" smtClean="0"/>
              <a:t> 2010 is het gestegen met 5%</a:t>
            </a:r>
          </a:p>
          <a:p>
            <a:r>
              <a:rPr lang="nl-NL" sz="2500" dirty="0" smtClean="0"/>
              <a:t>Dan kunnen we zeggen in 2012 </a:t>
            </a:r>
            <a:r>
              <a:rPr lang="nl-NL" sz="2500" dirty="0" err="1" smtClean="0"/>
              <a:t>t.o.v</a:t>
            </a:r>
            <a:r>
              <a:rPr lang="nl-NL" sz="2500" dirty="0" smtClean="0"/>
              <a:t> 2010 is het gestegen met 10%</a:t>
            </a:r>
          </a:p>
          <a:p>
            <a:r>
              <a:rPr lang="nl-NL" sz="2500" dirty="0" smtClean="0"/>
              <a:t>Om te berekenen hoeveel het is gestegen in 2012 </a:t>
            </a:r>
            <a:r>
              <a:rPr lang="nl-NL" sz="2500" dirty="0" err="1" smtClean="0"/>
              <a:t>t.o.v</a:t>
            </a:r>
            <a:r>
              <a:rPr lang="nl-NL" sz="2500" dirty="0" smtClean="0"/>
              <a:t> 2011 gebruiken we (nieuw-oud)/oud * 100%</a:t>
            </a:r>
          </a:p>
          <a:p>
            <a:r>
              <a:rPr lang="nl-NL" sz="2500" dirty="0" smtClean="0"/>
              <a:t>(110-105)/105 * 100% =4.76%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35051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585603" cy="1320800"/>
          </a:xfrm>
        </p:spPr>
        <p:txBody>
          <a:bodyPr/>
          <a:lstStyle/>
          <a:p>
            <a:r>
              <a:rPr lang="nl-NL" dirty="0" smtClean="0"/>
              <a:t>Lees 7.4.1 het consumentenprijsindexcijfer.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Maak opdracht 7.8 </a:t>
            </a:r>
            <a:r>
              <a:rPr lang="nl-NL" sz="2500" dirty="0" err="1" smtClean="0"/>
              <a:t>t.m</a:t>
            </a:r>
            <a:r>
              <a:rPr lang="nl-NL" sz="2500" dirty="0" smtClean="0"/>
              <a:t> 7.10</a:t>
            </a:r>
          </a:p>
          <a:p>
            <a:r>
              <a:rPr lang="nl-NL" sz="2500" dirty="0" smtClean="0"/>
              <a:t>12 minuten de tijd. </a:t>
            </a:r>
          </a:p>
          <a:p>
            <a:r>
              <a:rPr lang="nl-NL" sz="2500" dirty="0" smtClean="0"/>
              <a:t>Eerder klaar? </a:t>
            </a:r>
          </a:p>
          <a:p>
            <a:r>
              <a:rPr lang="nl-NL" sz="2500" dirty="0" smtClean="0"/>
              <a:t>Goed werk, we starten morgen met 7.11 je kan de stof alvast doornemen.</a:t>
            </a:r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285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884"/>
          <a:stretch/>
        </p:blipFill>
        <p:spPr>
          <a:xfrm>
            <a:off x="0" y="0"/>
            <a:ext cx="12192000" cy="76379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5206"/>
          <a:stretch/>
        </p:blipFill>
        <p:spPr>
          <a:xfrm>
            <a:off x="0" y="1"/>
            <a:ext cx="12192000" cy="188258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3335"/>
          <a:stretch/>
        </p:blipFill>
        <p:spPr>
          <a:xfrm>
            <a:off x="0" y="0"/>
            <a:ext cx="12192000" cy="306592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8821"/>
          <a:stretch/>
        </p:blipFill>
        <p:spPr>
          <a:xfrm>
            <a:off x="0" y="1"/>
            <a:ext cx="12192000" cy="385123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5699"/>
          <a:stretch/>
        </p:blipFill>
        <p:spPr>
          <a:xfrm>
            <a:off x="0" y="1"/>
            <a:ext cx="12192000" cy="456124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8343"/>
          <a:stretch/>
        </p:blipFill>
        <p:spPr>
          <a:xfrm>
            <a:off x="0" y="0"/>
            <a:ext cx="12192000" cy="495927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410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02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45695"/>
            <a:ext cx="8596668" cy="1320800"/>
          </a:xfrm>
        </p:spPr>
        <p:txBody>
          <a:bodyPr/>
          <a:lstStyle/>
          <a:p>
            <a:r>
              <a:rPr lang="nl-NL" dirty="0" smtClean="0"/>
              <a:t>Planner aankomende 3 lessen.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85989"/>
            <a:ext cx="8596668" cy="3880773"/>
          </a:xfrm>
        </p:spPr>
        <p:txBody>
          <a:bodyPr>
            <a:normAutofit/>
          </a:bodyPr>
          <a:lstStyle/>
          <a:p>
            <a:r>
              <a:rPr lang="nl-NL" sz="2600" dirty="0" smtClean="0"/>
              <a:t>Les 1: 7.5 t/m 7.10</a:t>
            </a:r>
          </a:p>
          <a:p>
            <a:r>
              <a:rPr lang="nl-NL" sz="2600" dirty="0" smtClean="0"/>
              <a:t>Les 2: 7.11 t/m 7.14</a:t>
            </a:r>
            <a:endParaRPr lang="nl-NL" sz="2600" dirty="0"/>
          </a:p>
          <a:p>
            <a:r>
              <a:rPr lang="nl-NL" sz="2600" dirty="0" smtClean="0"/>
              <a:t>Slaan eerste gedeelte van hoofdstuk 7 over, we komen hier later nog op terug.</a:t>
            </a:r>
          </a:p>
          <a:p>
            <a:r>
              <a:rPr lang="nl-NL" sz="2600" dirty="0" smtClean="0"/>
              <a:t>Les 3: oefenen met RIC/NIC/PIC.</a:t>
            </a:r>
          </a:p>
          <a:p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5050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801"/>
          <a:stretch/>
        </p:blipFill>
        <p:spPr>
          <a:xfrm>
            <a:off x="0" y="-79375"/>
            <a:ext cx="12192000" cy="97226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2516"/>
          <a:stretch/>
        </p:blipFill>
        <p:spPr>
          <a:xfrm>
            <a:off x="0" y="-79375"/>
            <a:ext cx="12192000" cy="139180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0036"/>
          <a:stretch/>
        </p:blipFill>
        <p:spPr>
          <a:xfrm>
            <a:off x="0" y="-79375"/>
            <a:ext cx="12192000" cy="202650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9573"/>
          <a:stretch/>
        </p:blipFill>
        <p:spPr>
          <a:xfrm>
            <a:off x="0" y="-79375"/>
            <a:ext cx="12192000" cy="255363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1501"/>
          <a:stretch/>
        </p:blipFill>
        <p:spPr>
          <a:xfrm>
            <a:off x="0" y="-79375"/>
            <a:ext cx="12192000" cy="296242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4065"/>
          <a:stretch/>
        </p:blipFill>
        <p:spPr>
          <a:xfrm>
            <a:off x="0" y="-79375"/>
            <a:ext cx="12192000" cy="333894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6843"/>
          <a:stretch/>
        </p:blipFill>
        <p:spPr>
          <a:xfrm>
            <a:off x="0" y="-79375"/>
            <a:ext cx="12192000" cy="3704702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1759"/>
          <a:stretch/>
        </p:blipFill>
        <p:spPr>
          <a:xfrm>
            <a:off x="0" y="-79375"/>
            <a:ext cx="12192000" cy="446849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9375"/>
            <a:ext cx="12192000" cy="5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22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7.4 de koopkracht van het huishoudinkomen.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48558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7.4.1 het consumentenprijsindexcijfer.</a:t>
            </a:r>
          </a:p>
          <a:p>
            <a:endParaRPr lang="nl-NL" sz="2500" dirty="0"/>
          </a:p>
          <a:p>
            <a:r>
              <a:rPr lang="nl-NL" sz="2500" dirty="0" smtClean="0"/>
              <a:t>We willen weten hoeveel mensen kunnen kopen met hun inkomen.</a:t>
            </a:r>
          </a:p>
          <a:p>
            <a:r>
              <a:rPr lang="nl-NL" sz="2500" dirty="0" smtClean="0"/>
              <a:t>Dat is van 2 zaken afhankelijk:</a:t>
            </a:r>
          </a:p>
          <a:p>
            <a:r>
              <a:rPr lang="nl-NL" sz="2500" dirty="0" smtClean="0"/>
              <a:t>Hoeveel inkomen mensen verdienen.</a:t>
            </a:r>
          </a:p>
          <a:p>
            <a:r>
              <a:rPr lang="nl-NL" sz="2500" dirty="0" smtClean="0"/>
              <a:t>Hoeveel de spullen die ze willen kopen kosten.</a:t>
            </a:r>
          </a:p>
        </p:txBody>
      </p:sp>
    </p:spTree>
    <p:extLst>
      <p:ext uri="{BB962C8B-B14F-4D97-AF65-F5344CB8AC3E}">
        <p14:creationId xmlns:p14="http://schemas.microsoft.com/office/powerpoint/2010/main" val="279577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situatie: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82052" y="1323475"/>
            <a:ext cx="8491949" cy="4717888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gaan 10% meer verdienen dit jaar, de schoenen die ik wilde kopen worden 10% duurder. Kan ik meer of minder spullen kopen dit jaar?</a:t>
            </a:r>
          </a:p>
          <a:p>
            <a:r>
              <a:rPr lang="nl-NL" sz="2500" dirty="0" smtClean="0"/>
              <a:t>Geen idee!</a:t>
            </a:r>
          </a:p>
          <a:p>
            <a:r>
              <a:rPr lang="nl-NL" sz="2500" dirty="0" smtClean="0"/>
              <a:t>We kunnen evenveel schoenen kopen als vorige jaar (tenslotte me inkomen is net zoveel gestegen als de prijs van schoenen)</a:t>
            </a:r>
          </a:p>
          <a:p>
            <a:r>
              <a:rPr lang="nl-NL" sz="2500" dirty="0" smtClean="0"/>
              <a:t>Maar hoeveel de andere producten zijn gestegen of gedaald in prijs weet ik niet</a:t>
            </a:r>
          </a:p>
          <a:p>
            <a:r>
              <a:rPr lang="nl-NL" sz="2500" dirty="0" smtClean="0"/>
              <a:t>Het </a:t>
            </a:r>
            <a:r>
              <a:rPr lang="nl-NL" sz="2500" b="1" dirty="0" smtClean="0"/>
              <a:t>consumentenprijsindex </a:t>
            </a:r>
            <a:r>
              <a:rPr lang="nl-NL" sz="2500" dirty="0" smtClean="0"/>
              <a:t>geeft de prijsontwikkeling van alle spullen die we kopen weer.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162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berekenen we het CPI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6883" y="1251284"/>
            <a:ext cx="9926053" cy="5606715"/>
          </a:xfrm>
        </p:spPr>
        <p:txBody>
          <a:bodyPr>
            <a:normAutofit fontScale="85000" lnSpcReduction="10000"/>
          </a:bodyPr>
          <a:lstStyle/>
          <a:p>
            <a:r>
              <a:rPr lang="nl-NL" sz="2500" dirty="0" smtClean="0"/>
              <a:t>Stel, we kopen alleen water en eten.</a:t>
            </a:r>
          </a:p>
          <a:p>
            <a:r>
              <a:rPr lang="nl-NL" sz="2500" dirty="0" smtClean="0"/>
              <a:t>25% van ons inkomen gaat naar water.</a:t>
            </a:r>
          </a:p>
          <a:p>
            <a:r>
              <a:rPr lang="nl-NL" sz="2500" dirty="0" smtClean="0"/>
              <a:t>75% van ons inkomen gaat naar eten.</a:t>
            </a:r>
          </a:p>
          <a:p>
            <a:r>
              <a:rPr lang="nl-NL" sz="2500" dirty="0" smtClean="0"/>
              <a:t>Water wordt 5% duurder, eten wordt 10% duurder.</a:t>
            </a:r>
          </a:p>
          <a:p>
            <a:r>
              <a:rPr lang="nl-NL" sz="2500" dirty="0" smtClean="0"/>
              <a:t>Hoe berekenen we het CPI?</a:t>
            </a:r>
          </a:p>
          <a:p>
            <a:r>
              <a:rPr lang="nl-NL" sz="2500" dirty="0" smtClean="0"/>
              <a:t>Formule som van (wegingsfactor * indexcijfer) /(totaal van wegingsfactoren)</a:t>
            </a:r>
          </a:p>
          <a:p>
            <a:r>
              <a:rPr lang="nl-NL" sz="2500" dirty="0" smtClean="0"/>
              <a:t>In dit geval (25 * 105) + (75 * 110) = 10875 / (25 + 75 = 100) = 108,75</a:t>
            </a:r>
          </a:p>
          <a:p>
            <a:r>
              <a:rPr lang="nl-NL" sz="2500" dirty="0" smtClean="0"/>
              <a:t>Hoe komen we aan de indexcijfers?</a:t>
            </a:r>
          </a:p>
          <a:p>
            <a:r>
              <a:rPr lang="nl-NL" sz="2500" dirty="0" smtClean="0"/>
              <a:t>Een stijging van 5% maakt indexcijfer 105, een stijging van 10% maakt indexcijfer 110. een daling van 5% maakt indexcijfer 95 ect.</a:t>
            </a:r>
          </a:p>
          <a:p>
            <a:r>
              <a:rPr lang="nl-NL" sz="2500" dirty="0" smtClean="0"/>
              <a:t>Wat geeft een indexcijfer weer? Een stijging of daling </a:t>
            </a:r>
            <a:r>
              <a:rPr lang="nl-NL" sz="2500" dirty="0" err="1" smtClean="0"/>
              <a:t>t.o.v</a:t>
            </a:r>
            <a:r>
              <a:rPr lang="nl-NL" sz="2500" dirty="0" smtClean="0"/>
              <a:t> het basisjaar.</a:t>
            </a:r>
          </a:p>
          <a:p>
            <a:r>
              <a:rPr lang="nl-NL" sz="2500" dirty="0" smtClean="0"/>
              <a:t>Dus indexcijfer 107 betekend: het is met 7% gestegen </a:t>
            </a:r>
            <a:r>
              <a:rPr lang="nl-NL" sz="2500" dirty="0" err="1" smtClean="0"/>
              <a:t>t.o.v</a:t>
            </a:r>
            <a:r>
              <a:rPr lang="nl-NL" sz="2500" dirty="0" smtClean="0"/>
              <a:t> het basisjaar</a:t>
            </a:r>
          </a:p>
          <a:p>
            <a:r>
              <a:rPr lang="nl-NL" sz="2500" dirty="0" smtClean="0"/>
              <a:t>Indexcijfer 99 betekend: het is met 1% gedaald </a:t>
            </a:r>
            <a:r>
              <a:rPr lang="nl-NL" sz="2500" dirty="0" err="1" smtClean="0"/>
              <a:t>t.o.v</a:t>
            </a:r>
            <a:r>
              <a:rPr lang="nl-NL" sz="2500" dirty="0" smtClean="0"/>
              <a:t> het basisjaar.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6623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prijsontwikkeling.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We weten nu hoeveel de prijzen zich ontwikkelen. </a:t>
            </a:r>
          </a:p>
          <a:p>
            <a:r>
              <a:rPr lang="nl-NL" sz="2500" dirty="0" smtClean="0"/>
              <a:t>We willen daarentegen ook weten hoe ons inkomen zich ontwikkeld.</a:t>
            </a:r>
          </a:p>
          <a:p>
            <a:r>
              <a:rPr lang="nl-NL" sz="2500" dirty="0" smtClean="0"/>
              <a:t>Om iets te kunnen vertellen over onze koopkrachtontwikkeling.</a:t>
            </a:r>
          </a:p>
          <a:p>
            <a:r>
              <a:rPr lang="nl-NL" sz="2500" dirty="0" smtClean="0"/>
              <a:t>Daarvoor gebruiken we de volgende formule:</a:t>
            </a:r>
          </a:p>
          <a:p>
            <a:r>
              <a:rPr lang="nl-NL" sz="2500" dirty="0" smtClean="0"/>
              <a:t>RIC (koopkracht) = NIC (inkomen) / PIC (prijsindexcijfer) * </a:t>
            </a:r>
            <a:r>
              <a:rPr lang="nl-NL" sz="2500" dirty="0" smtClean="0"/>
              <a:t>100</a:t>
            </a:r>
            <a:endParaRPr lang="nl-NL" sz="2500" dirty="0" smtClean="0"/>
          </a:p>
          <a:p>
            <a:pPr marL="0" indent="0">
              <a:buNone/>
            </a:pP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9873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585536"/>
            <a:ext cx="8596668" cy="1320800"/>
          </a:xfrm>
        </p:spPr>
        <p:txBody>
          <a:bodyPr/>
          <a:lstStyle/>
          <a:p>
            <a:r>
              <a:rPr lang="nl-NL" dirty="0" smtClean="0"/>
              <a:t>Van nominaal naar reëel inkomen.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Het nominale inkomen = het inkomen gemeten in geld.</a:t>
            </a:r>
          </a:p>
          <a:p>
            <a:r>
              <a:rPr lang="nl-NL" sz="2500" dirty="0" smtClean="0"/>
              <a:t>Het reëel inkomen = het inkomen gemeten in goederen (koopkracht)</a:t>
            </a:r>
          </a:p>
          <a:p>
            <a:r>
              <a:rPr lang="nl-NL" sz="2500" dirty="0" smtClean="0"/>
              <a:t>Om van het nominaal inkomen </a:t>
            </a:r>
            <a:r>
              <a:rPr lang="nl-NL" sz="2500" dirty="0" smtClean="0">
                <a:sym typeface="Wingdings" panose="05000000000000000000" pitchFamily="2" charset="2"/>
              </a:rPr>
              <a:t> reëel inkomen te maken hebben we het prijsindexcijfer nodig.</a:t>
            </a: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We gebruiken dit om te kijken of onze koopkracht stijgt/daalt.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66456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Cijfervoorbeeld: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203158"/>
            <a:ext cx="9107906" cy="5378115"/>
          </a:xfrm>
        </p:spPr>
        <p:txBody>
          <a:bodyPr>
            <a:noAutofit/>
          </a:bodyPr>
          <a:lstStyle/>
          <a:p>
            <a:r>
              <a:rPr lang="nl-NL" sz="2500" dirty="0" smtClean="0"/>
              <a:t>Hiervoor gaan we de volgende formule gebruiken:</a:t>
            </a:r>
          </a:p>
          <a:p>
            <a:r>
              <a:rPr lang="nl-NL" sz="2500" dirty="0" smtClean="0"/>
              <a:t>RIC = NIC / PIC * </a:t>
            </a:r>
            <a:r>
              <a:rPr lang="nl-NL" sz="2500" dirty="0" smtClean="0"/>
              <a:t>100</a:t>
            </a:r>
            <a:endParaRPr lang="nl-NL" sz="2500" dirty="0" smtClean="0"/>
          </a:p>
          <a:p>
            <a:endParaRPr lang="nl-NL" sz="2500" dirty="0"/>
          </a:p>
          <a:p>
            <a:r>
              <a:rPr lang="nl-NL" sz="2500" dirty="0" smtClean="0"/>
              <a:t>Voor NIC moeten we weten hoeveel het inkomen is gestegen/gedaald.</a:t>
            </a:r>
          </a:p>
          <a:p>
            <a:r>
              <a:rPr lang="nl-NL" sz="2500" dirty="0" smtClean="0"/>
              <a:t>In 2012 was het inkomen 6000. dit is ons basisjaar en in indexcijfer gelijk aan 100.</a:t>
            </a:r>
          </a:p>
          <a:p>
            <a:r>
              <a:rPr lang="nl-NL" sz="2500" dirty="0" smtClean="0"/>
              <a:t>In 2013 was het inkomen 6600. dit is een stijging van (6600-6000) / 6000 * 100 = 10%.</a:t>
            </a:r>
            <a:endParaRPr lang="nl-NL" sz="2500" dirty="0"/>
          </a:p>
          <a:p>
            <a:r>
              <a:rPr lang="nl-NL" sz="2500" dirty="0" smtClean="0"/>
              <a:t>Ons inkomen is dus 10% groter dan in 2012, daarbij hoort dus het indexcijfer 110 (procentuele stijging + 100)</a:t>
            </a:r>
          </a:p>
        </p:txBody>
      </p:sp>
    </p:spTree>
    <p:extLst>
      <p:ext uri="{BB962C8B-B14F-4D97-AF65-F5344CB8AC3E}">
        <p14:creationId xmlns:p14="http://schemas.microsoft.com/office/powerpoint/2010/main" val="2600190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Cijfervoorbeeld: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203158"/>
            <a:ext cx="9107906" cy="5378115"/>
          </a:xfrm>
        </p:spPr>
        <p:txBody>
          <a:bodyPr>
            <a:noAutofit/>
          </a:bodyPr>
          <a:lstStyle/>
          <a:p>
            <a:r>
              <a:rPr lang="nl-NL" sz="2500" dirty="0" smtClean="0"/>
              <a:t>Hiervoor gaan we de volgende formule gebruiken:</a:t>
            </a:r>
          </a:p>
          <a:p>
            <a:r>
              <a:rPr lang="nl-NL" sz="2500" dirty="0" smtClean="0"/>
              <a:t>RIC = NIC / PIC * </a:t>
            </a:r>
            <a:r>
              <a:rPr lang="nl-NL" sz="2500" dirty="0" smtClean="0"/>
              <a:t>100</a:t>
            </a:r>
            <a:endParaRPr lang="nl-NL" sz="2500" dirty="0" smtClean="0"/>
          </a:p>
          <a:p>
            <a:endParaRPr lang="nl-NL" sz="2500" dirty="0"/>
          </a:p>
          <a:p>
            <a:r>
              <a:rPr lang="nl-NL" sz="2500" dirty="0" smtClean="0"/>
              <a:t>Voor PIC moeten we weten hoeveel de prijzen zijn gestegen/gedaald.</a:t>
            </a:r>
          </a:p>
          <a:p>
            <a:r>
              <a:rPr lang="nl-NL" sz="2500" dirty="0" smtClean="0"/>
              <a:t>De prijzen in 2012, is ons basisjaar en gelijk aan indexcijfer 100.</a:t>
            </a:r>
          </a:p>
          <a:p>
            <a:r>
              <a:rPr lang="nl-NL" sz="2500" dirty="0" smtClean="0"/>
              <a:t>De prijzen in 2013 zijn met 8% gestegen t.o.v 2012.</a:t>
            </a:r>
          </a:p>
          <a:p>
            <a:r>
              <a:rPr lang="nl-NL" sz="2500" dirty="0" smtClean="0"/>
              <a:t>Daarbij hoort het indexcijfer 108 (procentuele stijging + 100).</a:t>
            </a:r>
          </a:p>
        </p:txBody>
      </p:sp>
    </p:spTree>
    <p:extLst>
      <p:ext uri="{BB962C8B-B14F-4D97-AF65-F5344CB8AC3E}">
        <p14:creationId xmlns:p14="http://schemas.microsoft.com/office/powerpoint/2010/main" val="46170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Cijfervoorbeeld: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203158"/>
            <a:ext cx="9107906" cy="5378115"/>
          </a:xfrm>
        </p:spPr>
        <p:txBody>
          <a:bodyPr>
            <a:noAutofit/>
          </a:bodyPr>
          <a:lstStyle/>
          <a:p>
            <a:r>
              <a:rPr lang="nl-NL" sz="2500" dirty="0" smtClean="0"/>
              <a:t>Hiervoor gaan we de volgende formule gebruiken:</a:t>
            </a:r>
          </a:p>
          <a:p>
            <a:r>
              <a:rPr lang="nl-NL" sz="2500" dirty="0" smtClean="0"/>
              <a:t>RIC = NIC / PIC * </a:t>
            </a:r>
            <a:r>
              <a:rPr lang="nl-NL" sz="2500" dirty="0" smtClean="0"/>
              <a:t>100</a:t>
            </a:r>
            <a:endParaRPr lang="nl-NL" sz="2500" dirty="0" smtClean="0"/>
          </a:p>
          <a:p>
            <a:endParaRPr lang="nl-NL" sz="2500" dirty="0"/>
          </a:p>
          <a:p>
            <a:r>
              <a:rPr lang="nl-NL" sz="2500" dirty="0" smtClean="0"/>
              <a:t>RIC = 110 / 108 * 100 = 101,85</a:t>
            </a:r>
          </a:p>
          <a:p>
            <a:r>
              <a:rPr lang="nl-NL" sz="2500" dirty="0" smtClean="0"/>
              <a:t>Het reëel inkomen indexcijfer is 101,85.</a:t>
            </a:r>
          </a:p>
          <a:p>
            <a:r>
              <a:rPr lang="nl-NL" sz="2500" dirty="0" smtClean="0"/>
              <a:t>Dit betekend dat t.o.v het vorige jaar (in dit geval 2012) het reëel inkomen is gestegen met 1,85%. we kunnen dus meer kopen. Onze koopkracht is gestegen met 1,85%</a:t>
            </a:r>
          </a:p>
        </p:txBody>
      </p:sp>
    </p:spTree>
    <p:extLst>
      <p:ext uri="{BB962C8B-B14F-4D97-AF65-F5344CB8AC3E}">
        <p14:creationId xmlns:p14="http://schemas.microsoft.com/office/powerpoint/2010/main" val="344005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Cijfervoorbeeld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203159"/>
            <a:ext cx="8684455" cy="4838204"/>
          </a:xfrm>
        </p:spPr>
        <p:txBody>
          <a:bodyPr>
            <a:noAutofit/>
          </a:bodyPr>
          <a:lstStyle/>
          <a:p>
            <a:r>
              <a:rPr lang="nl-NL" sz="2500" dirty="0" smtClean="0"/>
              <a:t>Stel je verdiend 6000 euro in 2012.</a:t>
            </a:r>
          </a:p>
          <a:p>
            <a:r>
              <a:rPr lang="nl-NL" sz="2500" dirty="0" smtClean="0"/>
              <a:t>Sinds 2013 ben je gewisseld van werk, en verdien je nog maar 5400 euro.</a:t>
            </a:r>
          </a:p>
          <a:p>
            <a:r>
              <a:rPr lang="nl-NL" sz="2500" dirty="0" smtClean="0"/>
              <a:t>Sinds 2013 zijn de prijzen zijn gedaald met 12% t.o.v 2012.</a:t>
            </a:r>
          </a:p>
          <a:p>
            <a:r>
              <a:rPr lang="nl-NL" sz="2500" dirty="0" smtClean="0"/>
              <a:t>Kunnen we concluderen dat onze koopkracht (ons reëel inkomen) is gestegen of gedaald?</a:t>
            </a:r>
          </a:p>
          <a:p>
            <a:r>
              <a:rPr lang="nl-NL" sz="2500" dirty="0" smtClean="0"/>
              <a:t>Hiervoor gaan we de volgende formule gebruiken:</a:t>
            </a:r>
          </a:p>
          <a:p>
            <a:r>
              <a:rPr lang="nl-NL" sz="2500" dirty="0" smtClean="0"/>
              <a:t>RIC = NIC / PIC * </a:t>
            </a:r>
            <a:r>
              <a:rPr lang="nl-NL" sz="2500" dirty="0" smtClean="0"/>
              <a:t>100</a:t>
            </a:r>
            <a:endParaRPr lang="nl-NL" sz="2500" dirty="0" smtClean="0"/>
          </a:p>
          <a:p>
            <a:r>
              <a:rPr lang="nl-NL" sz="2500" dirty="0" smtClean="0"/>
              <a:t>RIC = </a:t>
            </a:r>
            <a:r>
              <a:rPr lang="nl-NL" sz="2500" dirty="0" smtClean="0"/>
              <a:t>reëel </a:t>
            </a:r>
            <a:r>
              <a:rPr lang="nl-NL" sz="2500" dirty="0" smtClean="0"/>
              <a:t>inkomen indexcijfer.</a:t>
            </a:r>
          </a:p>
          <a:p>
            <a:r>
              <a:rPr lang="nl-NL" sz="2500" dirty="0" smtClean="0"/>
              <a:t>NIC = indexcijfer nominaal inkomen.</a:t>
            </a:r>
          </a:p>
          <a:p>
            <a:r>
              <a:rPr lang="nl-NL" sz="2500" dirty="0" smtClean="0"/>
              <a:t>PIC = prijsindexcijfer.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358378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6. verzekeren.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Wat is verzekeren?</a:t>
            </a:r>
          </a:p>
          <a:p>
            <a:r>
              <a:rPr lang="nl-NL" sz="2500" dirty="0" smtClean="0"/>
              <a:t>Het indekken van risico.</a:t>
            </a:r>
          </a:p>
          <a:p>
            <a:r>
              <a:rPr lang="nl-NL" sz="2500" dirty="0" smtClean="0"/>
              <a:t>Namelijk: je betaald een vast bedrag per maand/jaar, maar dekt daarmee het risico in dat als je iets overkomt waarvoor je verzekerd bent je daarvoor moet betalen.</a:t>
            </a:r>
          </a:p>
          <a:p>
            <a:r>
              <a:rPr lang="nl-NL" sz="2500" dirty="0" smtClean="0"/>
              <a:t>Voorbeelden?</a:t>
            </a:r>
          </a:p>
          <a:p>
            <a:r>
              <a:rPr lang="nl-NL" sz="2500" dirty="0" smtClean="0"/>
              <a:t>Ziektekostenverzekering, telefoon.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84324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Cijfervoorbeeld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203158"/>
            <a:ext cx="9107906" cy="5378115"/>
          </a:xfrm>
        </p:spPr>
        <p:txBody>
          <a:bodyPr>
            <a:noAutofit/>
          </a:bodyPr>
          <a:lstStyle/>
          <a:p>
            <a:r>
              <a:rPr lang="nl-NL" sz="2500" dirty="0" smtClean="0"/>
              <a:t>Hiervoor gaan we de volgende formule gebruiken:</a:t>
            </a:r>
          </a:p>
          <a:p>
            <a:r>
              <a:rPr lang="nl-NL" sz="2500" dirty="0" smtClean="0"/>
              <a:t>RIC = NIC / PIC * </a:t>
            </a:r>
            <a:r>
              <a:rPr lang="nl-NL" sz="2500" dirty="0" smtClean="0"/>
              <a:t>100</a:t>
            </a:r>
            <a:endParaRPr lang="nl-NL" sz="2500" dirty="0" smtClean="0"/>
          </a:p>
          <a:p>
            <a:endParaRPr lang="nl-NL" sz="2500" dirty="0"/>
          </a:p>
          <a:p>
            <a:r>
              <a:rPr lang="nl-NL" sz="2500" dirty="0" smtClean="0"/>
              <a:t>Voor NIC moeten we weten hoeveel het inkomen is gestegen/gedaald.</a:t>
            </a:r>
          </a:p>
          <a:p>
            <a:r>
              <a:rPr lang="nl-NL" sz="2500" dirty="0" smtClean="0"/>
              <a:t>In 2012 was het inkomen 6000. dit is ons basisjaar en in indexcijfer gelijk aan 100.</a:t>
            </a:r>
          </a:p>
          <a:p>
            <a:r>
              <a:rPr lang="nl-NL" sz="2500" dirty="0" smtClean="0"/>
              <a:t>In 2013 was het inkomen 5400. dit is een daling van (5400-6000) / 6000 * 100 = -10%.</a:t>
            </a:r>
            <a:endParaRPr lang="nl-NL" sz="2500" dirty="0"/>
          </a:p>
          <a:p>
            <a:r>
              <a:rPr lang="nl-NL" sz="2500" dirty="0" smtClean="0"/>
              <a:t>Ons inkomen is dus 10% kleiner dan in 2012, daarbij hoort dus het indexcijfer 90 (procentuele daling+ 100)</a:t>
            </a:r>
          </a:p>
        </p:txBody>
      </p:sp>
    </p:spTree>
    <p:extLst>
      <p:ext uri="{BB962C8B-B14F-4D97-AF65-F5344CB8AC3E}">
        <p14:creationId xmlns:p14="http://schemas.microsoft.com/office/powerpoint/2010/main" val="212254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Cijfervoorbeeld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203158"/>
            <a:ext cx="9107906" cy="5378115"/>
          </a:xfrm>
        </p:spPr>
        <p:txBody>
          <a:bodyPr>
            <a:noAutofit/>
          </a:bodyPr>
          <a:lstStyle/>
          <a:p>
            <a:r>
              <a:rPr lang="nl-NL" sz="2500" dirty="0" smtClean="0"/>
              <a:t>Hiervoor gaan we de volgende formule gebruiken:</a:t>
            </a:r>
          </a:p>
          <a:p>
            <a:r>
              <a:rPr lang="nl-NL" sz="2500" dirty="0" smtClean="0"/>
              <a:t>RIC = NIC / PIC * </a:t>
            </a:r>
            <a:r>
              <a:rPr lang="nl-NL" sz="2500" dirty="0" smtClean="0"/>
              <a:t>100</a:t>
            </a:r>
            <a:endParaRPr lang="nl-NL" sz="2500" dirty="0" smtClean="0"/>
          </a:p>
          <a:p>
            <a:endParaRPr lang="nl-NL" sz="2500" dirty="0"/>
          </a:p>
          <a:p>
            <a:r>
              <a:rPr lang="nl-NL" sz="2500" dirty="0" smtClean="0"/>
              <a:t>Voor PIC moeten we weten hoeveel de prijzen zijn gestegen/gedaald.</a:t>
            </a:r>
          </a:p>
          <a:p>
            <a:r>
              <a:rPr lang="nl-NL" sz="2500" dirty="0" smtClean="0"/>
              <a:t>De prijzen in 2012, is ons basisjaar en gelijk aan indexcijfer 100.</a:t>
            </a:r>
          </a:p>
          <a:p>
            <a:r>
              <a:rPr lang="nl-NL" sz="2500" dirty="0" smtClean="0"/>
              <a:t>De prijzen in 2013 zijn met 12% gedaald t.o.v 2012.</a:t>
            </a:r>
          </a:p>
          <a:p>
            <a:r>
              <a:rPr lang="nl-NL" sz="2500" dirty="0" smtClean="0"/>
              <a:t>Daarbij hoort het indexcijfer 88 (procentuele daling + 100).</a:t>
            </a:r>
          </a:p>
        </p:txBody>
      </p:sp>
    </p:spTree>
    <p:extLst>
      <p:ext uri="{BB962C8B-B14F-4D97-AF65-F5344CB8AC3E}">
        <p14:creationId xmlns:p14="http://schemas.microsoft.com/office/powerpoint/2010/main" val="406453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Cijfervoorbeeld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203158"/>
            <a:ext cx="9107906" cy="5378115"/>
          </a:xfrm>
        </p:spPr>
        <p:txBody>
          <a:bodyPr>
            <a:noAutofit/>
          </a:bodyPr>
          <a:lstStyle/>
          <a:p>
            <a:r>
              <a:rPr lang="nl-NL" sz="2500" dirty="0" smtClean="0"/>
              <a:t>Hiervoor gaan we de volgende formule gebruiken:</a:t>
            </a:r>
          </a:p>
          <a:p>
            <a:r>
              <a:rPr lang="nl-NL" sz="2500" dirty="0" smtClean="0"/>
              <a:t>RIC = NIC / PIC * </a:t>
            </a:r>
            <a:r>
              <a:rPr lang="nl-NL" sz="2500" dirty="0" smtClean="0"/>
              <a:t>100</a:t>
            </a:r>
            <a:endParaRPr lang="nl-NL" sz="2500" dirty="0" smtClean="0"/>
          </a:p>
          <a:p>
            <a:endParaRPr lang="nl-NL" sz="2500" dirty="0"/>
          </a:p>
          <a:p>
            <a:r>
              <a:rPr lang="nl-NL" sz="2500" dirty="0" smtClean="0"/>
              <a:t>RIC = 90 / 88 * 100 = 102,27</a:t>
            </a:r>
          </a:p>
          <a:p>
            <a:r>
              <a:rPr lang="nl-NL" sz="2500" dirty="0" smtClean="0"/>
              <a:t>Het reëel inkomen indexcijfer is 102,27.</a:t>
            </a:r>
          </a:p>
          <a:p>
            <a:r>
              <a:rPr lang="nl-NL" sz="2500" dirty="0" smtClean="0"/>
              <a:t>Dit betekend dat t.o.v het vorige jaar (in dit geval 2012) het reëel inkomen is gestegen met 2,27%. we kunnen dus meer kopen. Onze koopkracht is gestegen met 2,27%</a:t>
            </a:r>
          </a:p>
        </p:txBody>
      </p:sp>
    </p:spTree>
    <p:extLst>
      <p:ext uri="{BB962C8B-B14F-4D97-AF65-F5344CB8AC3E}">
        <p14:creationId xmlns:p14="http://schemas.microsoft.com/office/powerpoint/2010/main" val="337824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driehoek.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RIC = NIC / PIC * 100</a:t>
            </a:r>
          </a:p>
          <a:p>
            <a:r>
              <a:rPr lang="nl-NL" sz="2500" dirty="0" smtClean="0"/>
              <a:t>NIC = RIC * PIC / 100</a:t>
            </a:r>
          </a:p>
          <a:p>
            <a:r>
              <a:rPr lang="nl-NL" sz="2500" dirty="0" smtClean="0"/>
              <a:t>PIC = NIC / RIC * 100</a:t>
            </a:r>
          </a:p>
          <a:p>
            <a:endParaRPr lang="nl-NL" sz="2500" dirty="0"/>
          </a:p>
          <a:p>
            <a:r>
              <a:rPr lang="nl-NL" sz="2500" dirty="0" smtClean="0"/>
              <a:t>101,85 = 110 / 108 * 10 (cijfervoorbeeld 1)</a:t>
            </a:r>
          </a:p>
          <a:p>
            <a:r>
              <a:rPr lang="nl-NL" sz="2500" dirty="0" smtClean="0"/>
              <a:t>110 = 101,85 * 108 / 100</a:t>
            </a:r>
          </a:p>
          <a:p>
            <a:r>
              <a:rPr lang="nl-NL" sz="2500" dirty="0" smtClean="0"/>
              <a:t>108 = 110 / 101,85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83533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585603" cy="1320800"/>
          </a:xfrm>
        </p:spPr>
        <p:txBody>
          <a:bodyPr/>
          <a:lstStyle/>
          <a:p>
            <a:r>
              <a:rPr lang="nl-NL" dirty="0" smtClean="0"/>
              <a:t>Lees 7.4.2 stijgt of daalt de koopkracht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Maak opdracht 7.11 en 7.12</a:t>
            </a:r>
          </a:p>
          <a:p>
            <a:r>
              <a:rPr lang="nl-NL" sz="2500" dirty="0" smtClean="0"/>
              <a:t>15 minuten de tijd. </a:t>
            </a:r>
          </a:p>
          <a:p>
            <a:r>
              <a:rPr lang="nl-NL" sz="2500" dirty="0" smtClean="0"/>
              <a:t>Eerder klaar? </a:t>
            </a:r>
            <a:endParaRPr lang="nl-NL" sz="2500" dirty="0"/>
          </a:p>
          <a:p>
            <a:r>
              <a:rPr lang="nl-NL" sz="2500" dirty="0" smtClean="0"/>
              <a:t>Huiswerk voor deze week is t/m 7.14</a:t>
            </a:r>
          </a:p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5" y="26601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1" y="26601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279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71408"/>
          <a:stretch/>
        </p:blipFill>
        <p:spPr>
          <a:xfrm>
            <a:off x="0" y="2460334"/>
            <a:ext cx="12102353" cy="853022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/>
          <a:srcRect b="65493"/>
          <a:stretch/>
        </p:blipFill>
        <p:spPr>
          <a:xfrm>
            <a:off x="0" y="-15082"/>
            <a:ext cx="12192000" cy="85417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b="34639"/>
          <a:stretch/>
        </p:blipFill>
        <p:spPr>
          <a:xfrm>
            <a:off x="0" y="-15082"/>
            <a:ext cx="12192000" cy="161797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5082"/>
            <a:ext cx="12192000" cy="2475416"/>
          </a:xfrm>
          <a:prstGeom prst="rect">
            <a:avLst/>
          </a:prstGeom>
        </p:spPr>
      </p:pic>
      <p:pic>
        <p:nvPicPr>
          <p:cNvPr id="8" name="Tijdelijke aanduiding voor inhoud 6"/>
          <p:cNvPicPr>
            <a:picLocks noChangeAspect="1"/>
          </p:cNvPicPr>
          <p:nvPr/>
        </p:nvPicPr>
        <p:blipFill rotWithShape="1">
          <a:blip r:embed="rId2"/>
          <a:srcRect b="44365"/>
          <a:stretch/>
        </p:blipFill>
        <p:spPr>
          <a:xfrm>
            <a:off x="0" y="2460334"/>
            <a:ext cx="12102353" cy="1659846"/>
          </a:xfrm>
          <a:prstGeom prst="rect">
            <a:avLst/>
          </a:prstGeom>
        </p:spPr>
      </p:pic>
      <p:pic>
        <p:nvPicPr>
          <p:cNvPr id="9" name="Tijdelijke aanduiding voor inhoud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60333"/>
            <a:ext cx="12102353" cy="298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50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585603" cy="1320800"/>
          </a:xfrm>
        </p:spPr>
        <p:txBody>
          <a:bodyPr/>
          <a:lstStyle/>
          <a:p>
            <a:r>
              <a:rPr lang="nl-NL" dirty="0" smtClean="0"/>
              <a:t>Lees 7.4.2 stijgt of daalt de koopkracht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Maak opdracht 7.13 en 7.14</a:t>
            </a:r>
          </a:p>
          <a:p>
            <a:r>
              <a:rPr lang="nl-NL" sz="2500" dirty="0" smtClean="0"/>
              <a:t>15 minuten de tijd. </a:t>
            </a:r>
          </a:p>
          <a:p>
            <a:r>
              <a:rPr lang="nl-NL" sz="2500" dirty="0" smtClean="0"/>
              <a:t>Eerder klaar? </a:t>
            </a:r>
            <a:endParaRPr lang="nl-NL" sz="2500" dirty="0"/>
          </a:p>
          <a:p>
            <a:r>
              <a:rPr lang="nl-NL" sz="2500" dirty="0" smtClean="0"/>
              <a:t>Huiswerk voor deze week is t/m 7.14</a:t>
            </a:r>
          </a:p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6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6" y="261083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214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6685"/>
          <a:stretch/>
        </p:blipFill>
        <p:spPr>
          <a:xfrm>
            <a:off x="0" y="-1"/>
            <a:ext cx="12192000" cy="53788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8163"/>
          <a:stretch/>
        </p:blipFill>
        <p:spPr>
          <a:xfrm>
            <a:off x="0" y="0"/>
            <a:ext cx="12192000" cy="88212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0321"/>
          <a:stretch/>
        </p:blipFill>
        <p:spPr>
          <a:xfrm>
            <a:off x="0" y="0"/>
            <a:ext cx="12192000" cy="160289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9816"/>
          <a:stretch/>
        </p:blipFill>
        <p:spPr>
          <a:xfrm>
            <a:off x="0" y="-1"/>
            <a:ext cx="12192000" cy="243122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0110"/>
          <a:stretch/>
        </p:blipFill>
        <p:spPr>
          <a:xfrm>
            <a:off x="0" y="-1"/>
            <a:ext cx="12192000" cy="322729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0789"/>
          <a:stretch/>
        </p:blipFill>
        <p:spPr>
          <a:xfrm>
            <a:off x="0" y="-1"/>
            <a:ext cx="12192000" cy="360381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403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68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8110"/>
          <a:stretch/>
        </p:blipFill>
        <p:spPr>
          <a:xfrm>
            <a:off x="0" y="0"/>
            <a:ext cx="12192000" cy="94667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0747"/>
          <a:stretch/>
        </p:blipFill>
        <p:spPr>
          <a:xfrm>
            <a:off x="0" y="1"/>
            <a:ext cx="12192000" cy="213001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2538"/>
          <a:stretch/>
        </p:blipFill>
        <p:spPr>
          <a:xfrm>
            <a:off x="0" y="1"/>
            <a:ext cx="12192000" cy="248501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2886"/>
          <a:stretch/>
        </p:blipFill>
        <p:spPr>
          <a:xfrm>
            <a:off x="0" y="0"/>
            <a:ext cx="12192000" cy="333487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32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60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 (1 deze week)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Oefenen met RIC= NIC / PIC * 100.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06598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180304"/>
            <a:ext cx="8596669" cy="1750096"/>
          </a:xfrm>
        </p:spPr>
        <p:txBody>
          <a:bodyPr/>
          <a:lstStyle/>
          <a:p>
            <a:r>
              <a:rPr lang="nl-NL" dirty="0" smtClean="0"/>
              <a:t>Particuliere en sociale verzekeringen.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862885"/>
            <a:ext cx="9986373" cy="5178477"/>
          </a:xfrm>
        </p:spPr>
        <p:txBody>
          <a:bodyPr>
            <a:noAutofit/>
          </a:bodyPr>
          <a:lstStyle/>
          <a:p>
            <a:r>
              <a:rPr lang="nl-NL" sz="2500" dirty="0" smtClean="0"/>
              <a:t>Particuliere verzekeringen:</a:t>
            </a:r>
          </a:p>
          <a:p>
            <a:r>
              <a:rPr lang="nl-NL" sz="2500" dirty="0" smtClean="0"/>
              <a:t>Niet verplichten verzekeringen, kies je zelf voor, verzekeringsmaatschappijen kunnen je weigeren.</a:t>
            </a:r>
          </a:p>
          <a:p>
            <a:r>
              <a:rPr lang="nl-NL" sz="2500" dirty="0" smtClean="0"/>
              <a:t>Voorbeelden?</a:t>
            </a:r>
            <a:br>
              <a:rPr lang="nl-NL" sz="2500" dirty="0" smtClean="0"/>
            </a:br>
            <a:r>
              <a:rPr lang="nl-NL" sz="2500" dirty="0" smtClean="0"/>
              <a:t>Brand, fiets, telefoonverzekering. </a:t>
            </a:r>
          </a:p>
          <a:p>
            <a:r>
              <a:rPr lang="nl-NL" sz="2500" dirty="0" smtClean="0"/>
              <a:t>Bedrag wordt bepaald door het risico wat mensen lopen. (gemiddelde kosten van de schade * kans op schade)</a:t>
            </a:r>
          </a:p>
          <a:p>
            <a:r>
              <a:rPr lang="nl-NL" sz="2500" dirty="0" smtClean="0"/>
              <a:t>Sociale verzekeringen.</a:t>
            </a:r>
          </a:p>
          <a:p>
            <a:r>
              <a:rPr lang="nl-NL" sz="2500" dirty="0" smtClean="0"/>
              <a:t>Verplicht gesteld door de overheid, verzekeringsmaatschappijen kunnen niemand weigeren.</a:t>
            </a:r>
          </a:p>
          <a:p>
            <a:r>
              <a:rPr lang="nl-NL" sz="2500" dirty="0" smtClean="0"/>
              <a:t>Voorbeelden?</a:t>
            </a:r>
          </a:p>
          <a:p>
            <a:r>
              <a:rPr lang="nl-NL" sz="2500" dirty="0" smtClean="0"/>
              <a:t>Algemene ouderdom wet (AOW), werkloosheidswet (WW)</a:t>
            </a:r>
          </a:p>
          <a:p>
            <a:r>
              <a:rPr lang="nl-NL" sz="2500" dirty="0" smtClean="0"/>
              <a:t>Premie geheven naar draagkracht, meer inkomen meer betalen.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05315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berekenen we het CPI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6883" y="1251284"/>
            <a:ext cx="9926053" cy="5606715"/>
          </a:xfrm>
        </p:spPr>
        <p:txBody>
          <a:bodyPr>
            <a:normAutofit fontScale="85000" lnSpcReduction="10000"/>
          </a:bodyPr>
          <a:lstStyle/>
          <a:p>
            <a:r>
              <a:rPr lang="nl-NL" sz="2500" dirty="0" smtClean="0"/>
              <a:t>Stel, we kopen alleen water en eten.</a:t>
            </a:r>
          </a:p>
          <a:p>
            <a:r>
              <a:rPr lang="nl-NL" sz="2500" dirty="0" smtClean="0"/>
              <a:t>25% van ons inkomen gaat naar water.</a:t>
            </a:r>
          </a:p>
          <a:p>
            <a:r>
              <a:rPr lang="nl-NL" sz="2500" dirty="0" smtClean="0"/>
              <a:t>75% van ons inkomen gaat naar eten.</a:t>
            </a:r>
          </a:p>
          <a:p>
            <a:r>
              <a:rPr lang="nl-NL" sz="2500" dirty="0" smtClean="0"/>
              <a:t>Water wordt 5% duurder, eten wordt 10% duurder.</a:t>
            </a:r>
          </a:p>
          <a:p>
            <a:r>
              <a:rPr lang="nl-NL" sz="2500" dirty="0" smtClean="0"/>
              <a:t>Hoe berekenen we het CPI?</a:t>
            </a:r>
          </a:p>
          <a:p>
            <a:r>
              <a:rPr lang="nl-NL" sz="2500" dirty="0" smtClean="0"/>
              <a:t>Formule som van (wegingsfactor * indexcijfer) /(totaal van wegingsfactoren)</a:t>
            </a:r>
          </a:p>
          <a:p>
            <a:r>
              <a:rPr lang="nl-NL" sz="2500" dirty="0" smtClean="0"/>
              <a:t>In dit geval (25 * 105) + (75 * 110) = 10875 / (25 + 75 = 100) = 108,75</a:t>
            </a:r>
          </a:p>
          <a:p>
            <a:r>
              <a:rPr lang="nl-NL" sz="2500" dirty="0" smtClean="0"/>
              <a:t>Hoe komen we aan de indexcijfers?</a:t>
            </a:r>
          </a:p>
          <a:p>
            <a:r>
              <a:rPr lang="nl-NL" sz="2500" dirty="0" smtClean="0"/>
              <a:t>Een stijging van 5% maakt indexcijfer 105, een stijging van 10% maakt indexcijfer 110. een daling van 5% maakt indexcijfer 95 ect.</a:t>
            </a:r>
          </a:p>
          <a:p>
            <a:r>
              <a:rPr lang="nl-NL" sz="2500" dirty="0" smtClean="0"/>
              <a:t>Wat geeft een indexcijfer weer? Een stijging of daling </a:t>
            </a:r>
            <a:r>
              <a:rPr lang="nl-NL" sz="2500" dirty="0" err="1" smtClean="0"/>
              <a:t>t.o.v</a:t>
            </a:r>
            <a:r>
              <a:rPr lang="nl-NL" sz="2500" dirty="0" smtClean="0"/>
              <a:t> het basisjaar.</a:t>
            </a:r>
          </a:p>
          <a:p>
            <a:r>
              <a:rPr lang="nl-NL" sz="2500" dirty="0" smtClean="0"/>
              <a:t>Dus indexcijfer 107 betekend: het is met 7% gestegen </a:t>
            </a:r>
            <a:r>
              <a:rPr lang="nl-NL" sz="2500" dirty="0" err="1" smtClean="0"/>
              <a:t>t.o.v</a:t>
            </a:r>
            <a:r>
              <a:rPr lang="nl-NL" sz="2500" dirty="0" smtClean="0"/>
              <a:t> het basisjaar</a:t>
            </a:r>
          </a:p>
          <a:p>
            <a:r>
              <a:rPr lang="nl-NL" sz="2500" dirty="0" smtClean="0"/>
              <a:t>Indexcijfer 99 betekend: het is met 1% gedaald </a:t>
            </a:r>
            <a:r>
              <a:rPr lang="nl-NL" sz="2500" dirty="0" err="1" smtClean="0"/>
              <a:t>t.o.v</a:t>
            </a:r>
            <a:r>
              <a:rPr lang="nl-NL" sz="2500" dirty="0" smtClean="0"/>
              <a:t> het basisjaar.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07989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prijsontwikkeling.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We weten nu hoeveel de prijzen zich ontwikkelen. </a:t>
            </a:r>
          </a:p>
          <a:p>
            <a:r>
              <a:rPr lang="nl-NL" sz="2500" dirty="0" smtClean="0"/>
              <a:t>We willen daarentegen ook weten hoe ons inkomen zich ontwikkeld.</a:t>
            </a:r>
          </a:p>
          <a:p>
            <a:r>
              <a:rPr lang="nl-NL" sz="2500" dirty="0" smtClean="0"/>
              <a:t>Om iets te kunnen vertellen over onze koopkrachtontwikkeling.</a:t>
            </a:r>
          </a:p>
          <a:p>
            <a:r>
              <a:rPr lang="nl-NL" sz="2500" dirty="0" smtClean="0"/>
              <a:t>Daarvoor gebruiken we de volgende formule:</a:t>
            </a:r>
          </a:p>
          <a:p>
            <a:r>
              <a:rPr lang="nl-NL" sz="2500" dirty="0" smtClean="0"/>
              <a:t>RIC (koopkracht) = NIC (inkomen) / PIC (prijsindexcijfer) * </a:t>
            </a:r>
            <a:r>
              <a:rPr lang="nl-NL" sz="2500" dirty="0" smtClean="0"/>
              <a:t>100</a:t>
            </a:r>
            <a:endParaRPr lang="nl-NL" sz="2500" dirty="0"/>
          </a:p>
          <a:p>
            <a:r>
              <a:rPr lang="nl-NL" sz="2500" dirty="0" smtClean="0"/>
              <a:t>PIC = CPI (is hetzelfde andere benaming)</a:t>
            </a:r>
          </a:p>
        </p:txBody>
      </p:sp>
    </p:spTree>
    <p:extLst>
      <p:ext uri="{BB962C8B-B14F-4D97-AF65-F5344CB8AC3E}">
        <p14:creationId xmlns:p14="http://schemas.microsoft.com/office/powerpoint/2010/main" val="98553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585536"/>
            <a:ext cx="8596668" cy="1320800"/>
          </a:xfrm>
        </p:spPr>
        <p:txBody>
          <a:bodyPr/>
          <a:lstStyle/>
          <a:p>
            <a:r>
              <a:rPr lang="nl-NL" dirty="0" smtClean="0"/>
              <a:t>Van nominaal naar reëel inkomen.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Het nominale inkomen = het inkomen gemeten in geld.</a:t>
            </a:r>
          </a:p>
          <a:p>
            <a:r>
              <a:rPr lang="nl-NL" sz="2500" dirty="0" smtClean="0"/>
              <a:t>Het reëel inkomen = het inkomen gemeten in goederen (koopkracht)</a:t>
            </a:r>
          </a:p>
          <a:p>
            <a:r>
              <a:rPr lang="nl-NL" sz="2500" dirty="0" smtClean="0"/>
              <a:t>Om van het nominaal inkomen </a:t>
            </a:r>
            <a:r>
              <a:rPr lang="nl-NL" sz="2500" dirty="0" smtClean="0">
                <a:sym typeface="Wingdings" panose="05000000000000000000" pitchFamily="2" charset="2"/>
              </a:rPr>
              <a:t> reëel inkomen te maken hebben we het prijsindexcijfer nodig.</a:t>
            </a: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We gebruiken dit om te kijken of onze koopkracht stijgt/daalt.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6006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Cijfervoorbeeld: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203158"/>
            <a:ext cx="9107906" cy="5378115"/>
          </a:xfrm>
        </p:spPr>
        <p:txBody>
          <a:bodyPr>
            <a:noAutofit/>
          </a:bodyPr>
          <a:lstStyle/>
          <a:p>
            <a:r>
              <a:rPr lang="nl-NL" sz="2500" dirty="0" smtClean="0"/>
              <a:t>Hiervoor gaan we de volgende formule gebruiken:</a:t>
            </a:r>
          </a:p>
          <a:p>
            <a:r>
              <a:rPr lang="nl-NL" sz="2500" dirty="0" smtClean="0"/>
              <a:t>RIC = NIC / PIC * </a:t>
            </a:r>
            <a:r>
              <a:rPr lang="nl-NL" sz="2500" dirty="0" smtClean="0"/>
              <a:t>100</a:t>
            </a:r>
            <a:endParaRPr lang="nl-NL" sz="2500" dirty="0" smtClean="0"/>
          </a:p>
          <a:p>
            <a:endParaRPr lang="nl-NL" sz="2500" dirty="0"/>
          </a:p>
          <a:p>
            <a:r>
              <a:rPr lang="nl-NL" sz="2500" dirty="0" smtClean="0"/>
              <a:t>Voor NIC moeten we weten hoeveel het inkomen is gestegen/gedaald.</a:t>
            </a:r>
          </a:p>
          <a:p>
            <a:r>
              <a:rPr lang="nl-NL" sz="2500" dirty="0" smtClean="0"/>
              <a:t>In 2012 was het inkomen 6000. dit is ons basisjaar en in indexcijfer gelijk aan 100.</a:t>
            </a:r>
          </a:p>
          <a:p>
            <a:r>
              <a:rPr lang="nl-NL" sz="2500" dirty="0" smtClean="0"/>
              <a:t>In 2013 was het inkomen 6600. dit is een stijging van (6600-6000) / 6000 * 100 = 10%.</a:t>
            </a:r>
            <a:endParaRPr lang="nl-NL" sz="2500" dirty="0"/>
          </a:p>
          <a:p>
            <a:r>
              <a:rPr lang="nl-NL" sz="2500" dirty="0" smtClean="0"/>
              <a:t>Ons inkomen is dus 10% groter dan in 2012, daarbij hoort dus het indexcijfer 110 (procentuele stijging + 100)</a:t>
            </a:r>
          </a:p>
        </p:txBody>
      </p:sp>
    </p:spTree>
    <p:extLst>
      <p:ext uri="{BB962C8B-B14F-4D97-AF65-F5344CB8AC3E}">
        <p14:creationId xmlns:p14="http://schemas.microsoft.com/office/powerpoint/2010/main" val="419351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Cijfervoorbeeld: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203158"/>
            <a:ext cx="9107906" cy="5378115"/>
          </a:xfrm>
        </p:spPr>
        <p:txBody>
          <a:bodyPr>
            <a:noAutofit/>
          </a:bodyPr>
          <a:lstStyle/>
          <a:p>
            <a:r>
              <a:rPr lang="nl-NL" sz="2500" dirty="0" smtClean="0"/>
              <a:t>Hiervoor gaan we de volgende formule gebruiken:</a:t>
            </a:r>
          </a:p>
          <a:p>
            <a:r>
              <a:rPr lang="nl-NL" sz="2500" dirty="0" smtClean="0"/>
              <a:t>RIC = NIC / PIC * </a:t>
            </a:r>
            <a:r>
              <a:rPr lang="nl-NL" sz="2500" dirty="0" smtClean="0"/>
              <a:t>100</a:t>
            </a:r>
            <a:endParaRPr lang="nl-NL" sz="2500" dirty="0" smtClean="0"/>
          </a:p>
          <a:p>
            <a:endParaRPr lang="nl-NL" sz="2500" dirty="0"/>
          </a:p>
          <a:p>
            <a:r>
              <a:rPr lang="nl-NL" sz="2500" dirty="0" smtClean="0"/>
              <a:t>Voor PIC moeten we weten hoeveel de prijzen zijn gestegen/gedaald.</a:t>
            </a:r>
          </a:p>
          <a:p>
            <a:r>
              <a:rPr lang="nl-NL" sz="2500" dirty="0" smtClean="0"/>
              <a:t>De prijzen in 2012, is ons basisjaar en gelijk aan indexcijfer 100.</a:t>
            </a:r>
          </a:p>
          <a:p>
            <a:r>
              <a:rPr lang="nl-NL" sz="2500" dirty="0" smtClean="0"/>
              <a:t>De prijzen in 2013 zijn met 8% gestegen t.o.v 2012.</a:t>
            </a:r>
          </a:p>
          <a:p>
            <a:r>
              <a:rPr lang="nl-NL" sz="2500" dirty="0" smtClean="0"/>
              <a:t>Daarbij hoort het indexcijfer 108 (procentuele stijging + 100).</a:t>
            </a:r>
          </a:p>
        </p:txBody>
      </p:sp>
    </p:spTree>
    <p:extLst>
      <p:ext uri="{BB962C8B-B14F-4D97-AF65-F5344CB8AC3E}">
        <p14:creationId xmlns:p14="http://schemas.microsoft.com/office/powerpoint/2010/main" val="300307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Cijfervoorbeeld: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203158"/>
            <a:ext cx="9107906" cy="5378115"/>
          </a:xfrm>
        </p:spPr>
        <p:txBody>
          <a:bodyPr>
            <a:noAutofit/>
          </a:bodyPr>
          <a:lstStyle/>
          <a:p>
            <a:r>
              <a:rPr lang="nl-NL" sz="2500" dirty="0" smtClean="0"/>
              <a:t>Hiervoor gaan we de volgende formule gebruiken:</a:t>
            </a:r>
          </a:p>
          <a:p>
            <a:r>
              <a:rPr lang="nl-NL" sz="2500" dirty="0" smtClean="0"/>
              <a:t>RIC = NIC / PIC * </a:t>
            </a:r>
            <a:r>
              <a:rPr lang="nl-NL" sz="2500" dirty="0" smtClean="0"/>
              <a:t>100</a:t>
            </a:r>
            <a:endParaRPr lang="nl-NL" sz="2500" dirty="0" smtClean="0"/>
          </a:p>
          <a:p>
            <a:endParaRPr lang="nl-NL" sz="2500" dirty="0"/>
          </a:p>
          <a:p>
            <a:r>
              <a:rPr lang="nl-NL" sz="2500" dirty="0" smtClean="0"/>
              <a:t>RIC = 110 / 108 * 100 = 101,85</a:t>
            </a:r>
          </a:p>
          <a:p>
            <a:r>
              <a:rPr lang="nl-NL" sz="2500" dirty="0" smtClean="0"/>
              <a:t>Het reëel inkomen indexcijfer is 101,85.</a:t>
            </a:r>
          </a:p>
          <a:p>
            <a:r>
              <a:rPr lang="nl-NL" sz="2500" dirty="0" smtClean="0"/>
              <a:t>Dit betekend dat t.o.v het vorige jaar (in dit geval 2012) het reëel inkomen is gestegen met 1,85%. we kunnen dus meer kopen. Onze koopkracht is gestegen met 1,85%</a:t>
            </a:r>
          </a:p>
        </p:txBody>
      </p:sp>
    </p:spTree>
    <p:extLst>
      <p:ext uri="{BB962C8B-B14F-4D97-AF65-F5344CB8AC3E}">
        <p14:creationId xmlns:p14="http://schemas.microsoft.com/office/powerpoint/2010/main" val="62506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Cijfervoorbeeld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203159"/>
            <a:ext cx="8684455" cy="4838204"/>
          </a:xfrm>
        </p:spPr>
        <p:txBody>
          <a:bodyPr>
            <a:noAutofit/>
          </a:bodyPr>
          <a:lstStyle/>
          <a:p>
            <a:r>
              <a:rPr lang="nl-NL" sz="2500" dirty="0" smtClean="0"/>
              <a:t>Stel je verdiend 6000 euro in 2012.</a:t>
            </a:r>
          </a:p>
          <a:p>
            <a:r>
              <a:rPr lang="nl-NL" sz="2500" dirty="0" smtClean="0"/>
              <a:t>Sinds 2013 ben je gewisseld van werk, en verdien je nog maar 5400 euro.</a:t>
            </a:r>
          </a:p>
          <a:p>
            <a:r>
              <a:rPr lang="nl-NL" sz="2500" dirty="0" smtClean="0"/>
              <a:t>Sinds 2013 zijn de prijzen zijn gedaald met 12% t.o.v 2012.</a:t>
            </a:r>
          </a:p>
          <a:p>
            <a:r>
              <a:rPr lang="nl-NL" sz="2500" dirty="0" smtClean="0"/>
              <a:t>Kunnen we concluderen dat onze koopkracht (ons reëel inkomen) is gestegen of gedaald?</a:t>
            </a:r>
          </a:p>
          <a:p>
            <a:r>
              <a:rPr lang="nl-NL" sz="2500" dirty="0" smtClean="0"/>
              <a:t>Hiervoor gaan we de volgende formule gebruiken:</a:t>
            </a:r>
          </a:p>
          <a:p>
            <a:r>
              <a:rPr lang="nl-NL" sz="2500" dirty="0" smtClean="0"/>
              <a:t>RIC = NIC / PIC * </a:t>
            </a:r>
            <a:r>
              <a:rPr lang="nl-NL" sz="2500" dirty="0" smtClean="0"/>
              <a:t>100</a:t>
            </a:r>
            <a:endParaRPr lang="nl-NL" sz="2500" dirty="0" smtClean="0"/>
          </a:p>
          <a:p>
            <a:r>
              <a:rPr lang="nl-NL" sz="2500" dirty="0" smtClean="0"/>
              <a:t>RIC = </a:t>
            </a:r>
            <a:r>
              <a:rPr lang="nl-NL" sz="2500" dirty="0" err="1" smtClean="0"/>
              <a:t>reeel</a:t>
            </a:r>
            <a:r>
              <a:rPr lang="nl-NL" sz="2500" dirty="0" smtClean="0"/>
              <a:t> inkomen indexcijfer.</a:t>
            </a:r>
          </a:p>
          <a:p>
            <a:r>
              <a:rPr lang="nl-NL" sz="2500" dirty="0" smtClean="0"/>
              <a:t>NIC = indexcijfer nominaal inkomen.</a:t>
            </a:r>
          </a:p>
          <a:p>
            <a:r>
              <a:rPr lang="nl-NL" sz="2500" dirty="0" smtClean="0"/>
              <a:t>PIC = prijsindexcijfer.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1567531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Cijfervoorbeeld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203158"/>
            <a:ext cx="9107906" cy="5378115"/>
          </a:xfrm>
        </p:spPr>
        <p:txBody>
          <a:bodyPr>
            <a:noAutofit/>
          </a:bodyPr>
          <a:lstStyle/>
          <a:p>
            <a:r>
              <a:rPr lang="nl-NL" sz="2500" dirty="0" smtClean="0"/>
              <a:t>Hiervoor gaan we de volgende formule gebruiken:</a:t>
            </a:r>
          </a:p>
          <a:p>
            <a:r>
              <a:rPr lang="nl-NL" sz="2500" dirty="0" smtClean="0"/>
              <a:t>RIC = NIC / PIC * </a:t>
            </a:r>
            <a:r>
              <a:rPr lang="nl-NL" sz="2500" dirty="0" smtClean="0"/>
              <a:t>100</a:t>
            </a:r>
            <a:endParaRPr lang="nl-NL" sz="2500" dirty="0" smtClean="0"/>
          </a:p>
          <a:p>
            <a:endParaRPr lang="nl-NL" sz="2500" dirty="0"/>
          </a:p>
          <a:p>
            <a:r>
              <a:rPr lang="nl-NL" sz="2500" dirty="0" smtClean="0"/>
              <a:t>Voor NIC moeten we weten hoeveel het inkomen is gestegen/gedaald.</a:t>
            </a:r>
          </a:p>
          <a:p>
            <a:r>
              <a:rPr lang="nl-NL" sz="2500" dirty="0" smtClean="0"/>
              <a:t>In 2012 was het inkomen 6000. dit is ons basisjaar en in indexcijfer gelijk aan 100.</a:t>
            </a:r>
          </a:p>
          <a:p>
            <a:r>
              <a:rPr lang="nl-NL" sz="2500" dirty="0" smtClean="0"/>
              <a:t>In 2013 was het inkomen 5400. dit is een daling van (5400-6000) / 6000 * 100 = -10%.</a:t>
            </a:r>
            <a:endParaRPr lang="nl-NL" sz="2500" dirty="0"/>
          </a:p>
          <a:p>
            <a:r>
              <a:rPr lang="nl-NL" sz="2500" dirty="0" smtClean="0"/>
              <a:t>Ons inkomen is dus 10% kleiner dan in 2012, daarbij hoort dus het indexcijfer 90 (procentuele daling+ 100)</a:t>
            </a:r>
          </a:p>
        </p:txBody>
      </p:sp>
    </p:spTree>
    <p:extLst>
      <p:ext uri="{BB962C8B-B14F-4D97-AF65-F5344CB8AC3E}">
        <p14:creationId xmlns:p14="http://schemas.microsoft.com/office/powerpoint/2010/main" val="422652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Cijfervoorbeeld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203158"/>
            <a:ext cx="9107906" cy="5378115"/>
          </a:xfrm>
        </p:spPr>
        <p:txBody>
          <a:bodyPr>
            <a:noAutofit/>
          </a:bodyPr>
          <a:lstStyle/>
          <a:p>
            <a:r>
              <a:rPr lang="nl-NL" sz="2500" dirty="0" smtClean="0"/>
              <a:t>Hiervoor gaan we de volgende formule gebruiken:</a:t>
            </a:r>
          </a:p>
          <a:p>
            <a:r>
              <a:rPr lang="nl-NL" sz="2500" dirty="0" smtClean="0"/>
              <a:t>RIC = NIC / PIC * </a:t>
            </a:r>
            <a:r>
              <a:rPr lang="nl-NL" sz="2500" dirty="0" smtClean="0"/>
              <a:t>100</a:t>
            </a:r>
            <a:endParaRPr lang="nl-NL" sz="2500" dirty="0"/>
          </a:p>
          <a:p>
            <a:endParaRPr lang="nl-NL" sz="2500" dirty="0"/>
          </a:p>
          <a:p>
            <a:r>
              <a:rPr lang="nl-NL" sz="2500" dirty="0" smtClean="0"/>
              <a:t>Voor PIC moeten we weten hoeveel de prijzen zijn gestegen/gedaald.</a:t>
            </a:r>
          </a:p>
          <a:p>
            <a:r>
              <a:rPr lang="nl-NL" sz="2500" dirty="0" smtClean="0"/>
              <a:t>De prijzen in 2012, is ons basisjaar en gelijk aan indexcijfer 100.</a:t>
            </a:r>
          </a:p>
          <a:p>
            <a:r>
              <a:rPr lang="nl-NL" sz="2500" dirty="0" smtClean="0"/>
              <a:t>De prijzen in 2013 zijn met 12% gedaald t.o.v 2012.</a:t>
            </a:r>
          </a:p>
          <a:p>
            <a:r>
              <a:rPr lang="nl-NL" sz="2500" dirty="0" smtClean="0"/>
              <a:t>Daarbij hoort het indexcijfer 88 (procentuele daling + 100).</a:t>
            </a:r>
          </a:p>
        </p:txBody>
      </p:sp>
    </p:spTree>
    <p:extLst>
      <p:ext uri="{BB962C8B-B14F-4D97-AF65-F5344CB8AC3E}">
        <p14:creationId xmlns:p14="http://schemas.microsoft.com/office/powerpoint/2010/main" val="246002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Cijfervoorbeeld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203158"/>
            <a:ext cx="9107906" cy="5378115"/>
          </a:xfrm>
        </p:spPr>
        <p:txBody>
          <a:bodyPr>
            <a:noAutofit/>
          </a:bodyPr>
          <a:lstStyle/>
          <a:p>
            <a:r>
              <a:rPr lang="nl-NL" sz="2500" dirty="0" smtClean="0"/>
              <a:t>Hiervoor gaan we de volgende formule gebruiken:</a:t>
            </a:r>
          </a:p>
          <a:p>
            <a:r>
              <a:rPr lang="nl-NL" sz="2500" dirty="0" smtClean="0"/>
              <a:t>RIC = NIC / PIC * </a:t>
            </a:r>
            <a:r>
              <a:rPr lang="nl-NL" sz="2500" dirty="0" smtClean="0"/>
              <a:t>100</a:t>
            </a:r>
            <a:endParaRPr lang="nl-NL" sz="2500" dirty="0" smtClean="0"/>
          </a:p>
          <a:p>
            <a:endParaRPr lang="nl-NL" sz="2500" dirty="0"/>
          </a:p>
          <a:p>
            <a:r>
              <a:rPr lang="nl-NL" sz="2500" dirty="0" smtClean="0"/>
              <a:t>RIC = 90 / 88 * 100 = 102,27</a:t>
            </a:r>
          </a:p>
          <a:p>
            <a:r>
              <a:rPr lang="nl-NL" sz="2500" dirty="0" smtClean="0"/>
              <a:t>Het reëel inkomen indexcijfer is 102,27.</a:t>
            </a:r>
          </a:p>
          <a:p>
            <a:r>
              <a:rPr lang="nl-NL" sz="2500" dirty="0" smtClean="0"/>
              <a:t>Dit betekend dat t.o.v het vorige jaar (in dit geval 2012) het reëel inkomen is gestegen met 2,27%. we kunnen dus meer kopen. Onze koopkracht is gestegen met 2,27%</a:t>
            </a:r>
          </a:p>
        </p:txBody>
      </p:sp>
    </p:spTree>
    <p:extLst>
      <p:ext uri="{BB962C8B-B14F-4D97-AF65-F5344CB8AC3E}">
        <p14:creationId xmlns:p14="http://schemas.microsoft.com/office/powerpoint/2010/main" val="349243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0"/>
            <a:ext cx="10359860" cy="1930400"/>
          </a:xfrm>
        </p:spPr>
        <p:txBody>
          <a:bodyPr>
            <a:normAutofit/>
          </a:bodyPr>
          <a:lstStyle/>
          <a:p>
            <a:r>
              <a:rPr lang="nl-NL" dirty="0" smtClean="0"/>
              <a:t>Sociale verzekeringen:</a:t>
            </a:r>
            <a:br>
              <a:rPr lang="nl-NL" dirty="0" smtClean="0"/>
            </a:br>
            <a:r>
              <a:rPr lang="nl-NL" dirty="0" smtClean="0"/>
              <a:t>volksverzekeringen en werknemersverzekeringen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991673"/>
            <a:ext cx="8642937" cy="5049690"/>
          </a:xfrm>
        </p:spPr>
        <p:txBody>
          <a:bodyPr>
            <a:noAutofit/>
          </a:bodyPr>
          <a:lstStyle/>
          <a:p>
            <a:r>
              <a:rPr lang="nl-NL" sz="2500" dirty="0" smtClean="0"/>
              <a:t>Volksverzekeringen verplicht voor iedereen.</a:t>
            </a:r>
          </a:p>
          <a:p>
            <a:r>
              <a:rPr lang="nl-NL" sz="2500" dirty="0" smtClean="0"/>
              <a:t>AOW,		algemene ouderdomswet.</a:t>
            </a:r>
          </a:p>
          <a:p>
            <a:r>
              <a:rPr lang="nl-NL" sz="2500" dirty="0" err="1" smtClean="0"/>
              <a:t>WlZ</a:t>
            </a:r>
            <a:r>
              <a:rPr lang="nl-NL" sz="2500" dirty="0" smtClean="0"/>
              <a:t>,		wet langdurige zorg</a:t>
            </a:r>
          </a:p>
          <a:p>
            <a:r>
              <a:rPr lang="nl-NL" sz="2500" dirty="0" err="1" smtClean="0"/>
              <a:t>Anw</a:t>
            </a:r>
            <a:r>
              <a:rPr lang="nl-NL" sz="2500" dirty="0" smtClean="0"/>
              <a:t>		algemene nabestaandenwet</a:t>
            </a:r>
          </a:p>
          <a:p>
            <a:r>
              <a:rPr lang="nl-NL" sz="2500" dirty="0" smtClean="0"/>
              <a:t>AKW		algemene kinderbijslagwet</a:t>
            </a:r>
          </a:p>
          <a:p>
            <a:endParaRPr lang="nl-NL" sz="2500" dirty="0"/>
          </a:p>
          <a:p>
            <a:r>
              <a:rPr lang="nl-NL" sz="2500" dirty="0" smtClean="0"/>
              <a:t>Zorgverzekeringswet (</a:t>
            </a:r>
            <a:r>
              <a:rPr lang="nl-NL" sz="2500" dirty="0" err="1" smtClean="0"/>
              <a:t>Zvv</a:t>
            </a:r>
            <a:r>
              <a:rPr lang="nl-NL" sz="2500" dirty="0" smtClean="0"/>
              <a:t>) wel verplicht, maar particulier geregeld.</a:t>
            </a:r>
          </a:p>
          <a:p>
            <a:r>
              <a:rPr lang="nl-NL" sz="2500" dirty="0" smtClean="0"/>
              <a:t>Geen risico selectie: iedereen mag overal een basisverzekering afsluiten.</a:t>
            </a:r>
          </a:p>
          <a:p>
            <a:r>
              <a:rPr lang="nl-NL" sz="2500" dirty="0" smtClean="0"/>
              <a:t>Risico selectie: de verzekeraar verzekerend alleen mensen met een laag risico, </a:t>
            </a:r>
            <a:r>
              <a:rPr lang="nl-NL" sz="2500" dirty="0" err="1" smtClean="0"/>
              <a:t>cq</a:t>
            </a:r>
            <a:r>
              <a:rPr lang="nl-NL" sz="2500" dirty="0" smtClean="0"/>
              <a:t> selecteren op risico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60114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driehoek.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RIC = NIC / PIC * 100</a:t>
            </a:r>
          </a:p>
          <a:p>
            <a:r>
              <a:rPr lang="nl-NL" sz="2500" dirty="0" smtClean="0"/>
              <a:t>NIC = RIC * PIC / 100</a:t>
            </a:r>
          </a:p>
          <a:p>
            <a:r>
              <a:rPr lang="nl-NL" sz="2500" dirty="0" smtClean="0"/>
              <a:t>PIC = NIC / RIC * 100</a:t>
            </a:r>
          </a:p>
          <a:p>
            <a:endParaRPr lang="nl-NL" sz="2500" dirty="0"/>
          </a:p>
          <a:p>
            <a:r>
              <a:rPr lang="nl-NL" sz="2500" dirty="0" smtClean="0"/>
              <a:t>101,85 = 110 / 108 * 10 (cijfervoorbeeld 1)</a:t>
            </a:r>
          </a:p>
          <a:p>
            <a:r>
              <a:rPr lang="nl-NL" sz="2500" dirty="0" smtClean="0"/>
              <a:t>110 = 101,85 * 108 / 100</a:t>
            </a:r>
          </a:p>
          <a:p>
            <a:r>
              <a:rPr lang="nl-NL" sz="2500" dirty="0" smtClean="0"/>
              <a:t>108 = 110 / 101,85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76139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2979" y="216568"/>
            <a:ext cx="9889957" cy="1713832"/>
          </a:xfrm>
        </p:spPr>
        <p:txBody>
          <a:bodyPr/>
          <a:lstStyle/>
          <a:p>
            <a:r>
              <a:rPr lang="nl-NL" dirty="0" smtClean="0"/>
              <a:t>Maak opdracht 7.16 (niet over RIC = NIC / PIC maar over PIC/CPI bepalen.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10 minuten de tijd.</a:t>
            </a:r>
          </a:p>
          <a:p>
            <a:pPr marL="0" indent="0">
              <a:buNone/>
            </a:pPr>
            <a:r>
              <a:rPr lang="nl-NL" sz="2500" dirty="0" smtClean="0"/>
              <a:t>Eerder klaar?</a:t>
            </a:r>
          </a:p>
          <a:p>
            <a:pPr marL="0" indent="0">
              <a:buNone/>
            </a:pPr>
            <a:r>
              <a:rPr lang="nl-NL" sz="2500" dirty="0" smtClean="0"/>
              <a:t>Oefenopgave die ik uitdeel maken.</a:t>
            </a:r>
          </a:p>
          <a:p>
            <a:pPr marL="0" indent="0">
              <a:buNone/>
            </a:pPr>
            <a:endParaRPr lang="nl-NL" sz="2500" dirty="0" smtClean="0"/>
          </a:p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5" y="26601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1" y="26601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80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5854"/>
          <a:stretch/>
        </p:blipFill>
        <p:spPr>
          <a:xfrm>
            <a:off x="0" y="0"/>
            <a:ext cx="12192000" cy="46923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7900"/>
          <a:stretch/>
        </p:blipFill>
        <p:spPr>
          <a:xfrm>
            <a:off x="0" y="0"/>
            <a:ext cx="12192000" cy="81814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3041"/>
          <a:stretch/>
        </p:blipFill>
        <p:spPr>
          <a:xfrm>
            <a:off x="0" y="0"/>
            <a:ext cx="12192000" cy="110690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943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044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2979" y="216568"/>
            <a:ext cx="9889957" cy="1713832"/>
          </a:xfrm>
        </p:spPr>
        <p:txBody>
          <a:bodyPr/>
          <a:lstStyle/>
          <a:p>
            <a:r>
              <a:rPr lang="nl-NL" dirty="0" smtClean="0"/>
              <a:t>Maak oefenopgave 1a en 1b.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33" y="1315340"/>
            <a:ext cx="7340958" cy="4829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10 minuten de tijd.</a:t>
            </a:r>
          </a:p>
          <a:p>
            <a:pPr marL="0" indent="0">
              <a:buNone/>
            </a:pPr>
            <a:r>
              <a:rPr lang="nl-NL" sz="2500" dirty="0" smtClean="0"/>
              <a:t>Eerder klaar?</a:t>
            </a:r>
          </a:p>
          <a:p>
            <a:pPr marL="0" indent="0">
              <a:buNone/>
            </a:pPr>
            <a:r>
              <a:rPr lang="nl-NL" sz="2500" dirty="0" smtClean="0"/>
              <a:t>Oefenopgave 2 die ik uitdeel maken. (achterkant)</a:t>
            </a:r>
          </a:p>
          <a:p>
            <a:pPr marL="0" indent="0">
              <a:buNone/>
            </a:pPr>
            <a:endParaRPr lang="nl-NL" sz="2500" dirty="0" smtClean="0"/>
          </a:p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5" y="26601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1" y="26601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253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1715"/>
          <a:stretch/>
        </p:blipFill>
        <p:spPr>
          <a:xfrm>
            <a:off x="0" y="-960"/>
            <a:ext cx="12192000" cy="98754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6993"/>
          <a:stretch/>
        </p:blipFill>
        <p:spPr>
          <a:xfrm>
            <a:off x="0" y="-960"/>
            <a:ext cx="12192000" cy="162522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60"/>
            <a:ext cx="12192000" cy="257943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66988"/>
          <a:stretch/>
        </p:blipFill>
        <p:spPr>
          <a:xfrm>
            <a:off x="0" y="2222232"/>
            <a:ext cx="12192000" cy="142333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45501"/>
          <a:stretch/>
        </p:blipFill>
        <p:spPr>
          <a:xfrm>
            <a:off x="0" y="2222232"/>
            <a:ext cx="12192000" cy="234976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b="35455"/>
          <a:stretch/>
        </p:blipFill>
        <p:spPr>
          <a:xfrm>
            <a:off x="0" y="2222232"/>
            <a:ext cx="12192000" cy="278290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22232"/>
            <a:ext cx="12192000" cy="431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4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2979" y="216568"/>
            <a:ext cx="9889957" cy="1713832"/>
          </a:xfrm>
        </p:spPr>
        <p:txBody>
          <a:bodyPr/>
          <a:lstStyle/>
          <a:p>
            <a:r>
              <a:rPr lang="nl-NL" dirty="0" smtClean="0"/>
              <a:t>Maak oefenopgave 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33" y="1315340"/>
            <a:ext cx="7340958" cy="4829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10 minuten de tijd.</a:t>
            </a:r>
          </a:p>
          <a:p>
            <a:pPr marL="0" indent="0">
              <a:buNone/>
            </a:pPr>
            <a:r>
              <a:rPr lang="nl-NL" sz="2500" dirty="0" smtClean="0"/>
              <a:t>Eerder klaar?</a:t>
            </a:r>
          </a:p>
          <a:p>
            <a:pPr marL="0" indent="0">
              <a:buNone/>
            </a:pPr>
            <a:r>
              <a:rPr lang="nl-NL" sz="2500" dirty="0" smtClean="0"/>
              <a:t>Goed werk!, voor vandaag heb je je taak volbracht, je bent er!</a:t>
            </a:r>
          </a:p>
          <a:p>
            <a:pPr marL="0" indent="0">
              <a:buNone/>
            </a:pPr>
            <a:endParaRPr lang="nl-NL" sz="2500" dirty="0" smtClean="0"/>
          </a:p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5" y="26601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1" y="26601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743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8154"/>
          <a:stretch/>
        </p:blipFill>
        <p:spPr>
          <a:xfrm>
            <a:off x="0" y="-1"/>
            <a:ext cx="12192000" cy="126331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2079"/>
          <a:stretch/>
        </p:blipFill>
        <p:spPr>
          <a:xfrm>
            <a:off x="0" y="0"/>
            <a:ext cx="12192000" cy="190099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6914"/>
          <a:stretch/>
        </p:blipFill>
        <p:spPr>
          <a:xfrm>
            <a:off x="0" y="-1"/>
            <a:ext cx="12192000" cy="250256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0537"/>
          <a:stretch/>
        </p:blipFill>
        <p:spPr>
          <a:xfrm>
            <a:off x="0" y="-1"/>
            <a:ext cx="12192000" cy="315227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396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34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2697"/>
          <a:stretch/>
        </p:blipFill>
        <p:spPr>
          <a:xfrm>
            <a:off x="0" y="31750"/>
            <a:ext cx="12192000" cy="17970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9711"/>
          <a:stretch/>
        </p:blipFill>
        <p:spPr>
          <a:xfrm>
            <a:off x="0" y="31750"/>
            <a:ext cx="12192000" cy="242269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1240"/>
          <a:stretch/>
        </p:blipFill>
        <p:spPr>
          <a:xfrm>
            <a:off x="0" y="31750"/>
            <a:ext cx="12192000" cy="379429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750"/>
            <a:ext cx="12192000" cy="481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65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zorgtoeslag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Wat een zorgverzekering je kost is wel gerelateerd aan je inkomen.</a:t>
            </a:r>
          </a:p>
          <a:p>
            <a:r>
              <a:rPr lang="nl-NL" sz="2500" dirty="0" smtClean="0"/>
              <a:t>Iedereen betaald dezelfde basis premie. (bij dezelfde verzekering)</a:t>
            </a:r>
          </a:p>
          <a:p>
            <a:r>
              <a:rPr lang="nl-NL" sz="2500" dirty="0" smtClean="0"/>
              <a:t>Maar als je weinig verdiend heb je recht op zorgtoeslag.</a:t>
            </a:r>
          </a:p>
          <a:p>
            <a:r>
              <a:rPr lang="nl-NL" sz="2500" dirty="0" smtClean="0"/>
              <a:t>Dus zorg toeslag zorgt ervoor dat ondanks dat iedereen evenveel betaald maar mensen met een laag inkomen een gedeelte hiervan terug krijgen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342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Werknemersverzekeringen.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Verplicht voor iedereen die werkt (ingehouden op loon)</a:t>
            </a:r>
          </a:p>
          <a:p>
            <a:r>
              <a:rPr lang="nl-NL" sz="2500" dirty="0" smtClean="0"/>
              <a:t>Werkloosheidswet.</a:t>
            </a:r>
          </a:p>
          <a:p>
            <a:r>
              <a:rPr lang="nl-NL" sz="2500" dirty="0" smtClean="0"/>
              <a:t>Ziektewet.</a:t>
            </a:r>
          </a:p>
          <a:p>
            <a:r>
              <a:rPr lang="nl-NL" sz="2500" dirty="0" smtClean="0"/>
              <a:t>Wet werk en inkomen naar arbeidsvermogen. (arbeidsongeschiktheid)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45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Goede en slechte risico’s bij particuliere verzekeringen.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Goede risico’s premie betalers die laag risico hebben en dus zelden vergoeding/zorg nodig hebben. Leveren meer op dan dat ze kosten.</a:t>
            </a:r>
          </a:p>
          <a:p>
            <a:r>
              <a:rPr lang="nl-NL" sz="2500" dirty="0" smtClean="0"/>
              <a:t>Slechte risico’s premie betalers die hoog risico hebben en dus vaak vergoeding/zorg nodig hebben. Kosten meer dan dat ze opleveren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38369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Averechtse selectie bij particuliere verzekeringen.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Wanneer mensen zelf mogen kiezen wie zich wel en niet verzekeren.</a:t>
            </a:r>
          </a:p>
          <a:p>
            <a:r>
              <a:rPr lang="nl-NL" sz="2500" dirty="0" smtClean="0"/>
              <a:t>Zullen de goede risico’s zich niet verzekeren aangezien de premie &gt; kans op schade * kosten bij schade.</a:t>
            </a:r>
          </a:p>
          <a:p>
            <a:r>
              <a:rPr lang="nl-NL" sz="2500" dirty="0" err="1" smtClean="0"/>
              <a:t>Cq</a:t>
            </a:r>
            <a:r>
              <a:rPr lang="nl-NL" sz="2500" dirty="0" smtClean="0"/>
              <a:t>, premie kost meer dan de verwachten kosten.</a:t>
            </a:r>
          </a:p>
          <a:p>
            <a:r>
              <a:rPr lang="nl-NL" sz="2500" dirty="0" smtClean="0"/>
              <a:t>Hierdoor zullen goede risico’s zich niet verzekeren, terwijl slechte dat wel doen. Hierdoor stijgt de premie want gemiddeld moet er meer uitgekeerd worden.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7310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2182</TotalTime>
  <Words>2988</Words>
  <Application>Microsoft Office PowerPoint</Application>
  <PresentationFormat>Breedbeeld</PresentationFormat>
  <Paragraphs>422</Paragraphs>
  <Slides>57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57</vt:i4>
      </vt:variant>
    </vt:vector>
  </HeadingPairs>
  <TitlesOfParts>
    <vt:vector size="62" baseType="lpstr">
      <vt:lpstr>Arial</vt:lpstr>
      <vt:lpstr>Trebuchet MS</vt:lpstr>
      <vt:lpstr>Wingdings</vt:lpstr>
      <vt:lpstr>Wingdings 3</vt:lpstr>
      <vt:lpstr>Facet</vt:lpstr>
      <vt:lpstr>Welkom 4 Havo.</vt:lpstr>
      <vt:lpstr>Planner aankomende 3 lessen. </vt:lpstr>
      <vt:lpstr>Hoofdstuk 6. verzekeren.</vt:lpstr>
      <vt:lpstr>Particuliere en sociale verzekeringen.</vt:lpstr>
      <vt:lpstr>Sociale verzekeringen: volksverzekeringen en werknemersverzekeringen</vt:lpstr>
      <vt:lpstr>zorgtoeslag</vt:lpstr>
      <vt:lpstr>Werknemersverzekeringen.</vt:lpstr>
      <vt:lpstr>Goede en slechte risico’s bij particuliere verzekeringen.</vt:lpstr>
      <vt:lpstr>Averechtse selectie bij particuliere verzekeringen.</vt:lpstr>
      <vt:lpstr>Hoe werkt het bij collectieve verzekeringen?</vt:lpstr>
      <vt:lpstr>Hoofdstuk 7.4 de koopkracht van het huishoudinkomen.</vt:lpstr>
      <vt:lpstr>Voorbeeld situatie:</vt:lpstr>
      <vt:lpstr>Hoe berekenen we het CPI </vt:lpstr>
      <vt:lpstr>Lees 7.4.1 het consumentenprijsindexcijfer.</vt:lpstr>
      <vt:lpstr>PowerPoint-presentatie</vt:lpstr>
      <vt:lpstr>PowerPoint-presentatie</vt:lpstr>
      <vt:lpstr>Indexcijfers met elkaar vergelijken.</vt:lpstr>
      <vt:lpstr>Lees 7.4.1 het consumentenprijsindexcijfer.</vt:lpstr>
      <vt:lpstr>PowerPoint-presentatie</vt:lpstr>
      <vt:lpstr>PowerPoint-presentatie</vt:lpstr>
      <vt:lpstr>Hoofdstuk 7.4 de koopkracht van het huishoudinkomen.</vt:lpstr>
      <vt:lpstr>Voorbeeld situatie:</vt:lpstr>
      <vt:lpstr>Hoe berekenen we het CPI </vt:lpstr>
      <vt:lpstr>De prijsontwikkeling.</vt:lpstr>
      <vt:lpstr>Van nominaal naar reëel inkomen. </vt:lpstr>
      <vt:lpstr>Cijfervoorbeeld:</vt:lpstr>
      <vt:lpstr>Cijfervoorbeeld:</vt:lpstr>
      <vt:lpstr>Cijfervoorbeeld:</vt:lpstr>
      <vt:lpstr>Cijfervoorbeeld 2:</vt:lpstr>
      <vt:lpstr>Cijfervoorbeeld 2:</vt:lpstr>
      <vt:lpstr>Cijfervoorbeeld 2:</vt:lpstr>
      <vt:lpstr>Cijfervoorbeeld 2:</vt:lpstr>
      <vt:lpstr>De driehoek.</vt:lpstr>
      <vt:lpstr>Lees 7.4.2 stijgt of daalt de koopkracht</vt:lpstr>
      <vt:lpstr>PowerPoint-presentatie</vt:lpstr>
      <vt:lpstr>Lees 7.4.2 stijgt of daalt de koopkracht</vt:lpstr>
      <vt:lpstr>PowerPoint-presentatie</vt:lpstr>
      <vt:lpstr>PowerPoint-presentatie</vt:lpstr>
      <vt:lpstr>Les 3 (1 deze week)</vt:lpstr>
      <vt:lpstr>Hoe berekenen we het CPI </vt:lpstr>
      <vt:lpstr>De prijsontwikkeling.</vt:lpstr>
      <vt:lpstr>Van nominaal naar reëel inkomen. </vt:lpstr>
      <vt:lpstr>Cijfervoorbeeld:</vt:lpstr>
      <vt:lpstr>Cijfervoorbeeld:</vt:lpstr>
      <vt:lpstr>Cijfervoorbeeld:</vt:lpstr>
      <vt:lpstr>Cijfervoorbeeld 2:</vt:lpstr>
      <vt:lpstr>Cijfervoorbeeld 2:</vt:lpstr>
      <vt:lpstr>Cijfervoorbeeld 2:</vt:lpstr>
      <vt:lpstr>Cijfervoorbeeld 2:</vt:lpstr>
      <vt:lpstr>De driehoek.</vt:lpstr>
      <vt:lpstr>Maak opdracht 7.16 (niet over RIC = NIC / PIC maar over PIC/CPI bepalen.</vt:lpstr>
      <vt:lpstr>PowerPoint-presentatie</vt:lpstr>
      <vt:lpstr>Maak oefenopgave 1a en 1b.</vt:lpstr>
      <vt:lpstr>PowerPoint-presentatie</vt:lpstr>
      <vt:lpstr>Maak oefenopgave 2.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terug VWO 5.</dc:title>
  <dc:creator>Bas Jacobs</dc:creator>
  <cp:lastModifiedBy>Bas Jacobs</cp:lastModifiedBy>
  <cp:revision>78</cp:revision>
  <dcterms:created xsi:type="dcterms:W3CDTF">2016-09-06T06:57:02Z</dcterms:created>
  <dcterms:modified xsi:type="dcterms:W3CDTF">2018-02-27T09:36:02Z</dcterms:modified>
</cp:coreProperties>
</file>